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357" r:id="rId3"/>
    <p:sldId id="358" r:id="rId4"/>
    <p:sldId id="359" r:id="rId5"/>
    <p:sldId id="360" r:id="rId6"/>
    <p:sldId id="361" r:id="rId7"/>
    <p:sldId id="362" r:id="rId8"/>
    <p:sldId id="363" r:id="rId9"/>
    <p:sldId id="347" r:id="rId10"/>
    <p:sldId id="369" r:id="rId11"/>
    <p:sldId id="356" r:id="rId12"/>
    <p:sldId id="346" r:id="rId13"/>
    <p:sldId id="375" r:id="rId14"/>
    <p:sldId id="354" r:id="rId15"/>
    <p:sldId id="364" r:id="rId16"/>
    <p:sldId id="349" r:id="rId17"/>
    <p:sldId id="378" r:id="rId18"/>
    <p:sldId id="380" r:id="rId19"/>
    <p:sldId id="376" r:id="rId20"/>
    <p:sldId id="379" r:id="rId21"/>
    <p:sldId id="377" r:id="rId22"/>
    <p:sldId id="33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8" autoAdjust="0"/>
    <p:restoredTop sz="94660"/>
  </p:normalViewPr>
  <p:slideViewPr>
    <p:cSldViewPr>
      <p:cViewPr varScale="1">
        <p:scale>
          <a:sx n="123" d="100"/>
          <a:sy n="123" d="100"/>
        </p:scale>
        <p:origin x="1022"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athniel\Dropbox\Working_papers\IBLI%20Basis%20summary\Basis%20Brief%20IBLI%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6147714722756"/>
          <c:y val="4.4783707834552253E-2"/>
          <c:w val="0.63633871796953212"/>
          <c:h val="0.76427667588542525"/>
        </c:manualLayout>
      </c:layout>
      <c:lineChart>
        <c:grouping val="standard"/>
        <c:varyColors val="0"/>
        <c:ser>
          <c:idx val="1"/>
          <c:order val="0"/>
          <c:tx>
            <c:strRef>
              <c:f>Sheet1!$S$7</c:f>
              <c:strCache>
                <c:ptCount val="1"/>
                <c:pt idx="0">
                  <c:v>Marsabit Cumulative Adoption (2010-2013)</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Sheet1!$S$8:$S$15</c:f>
              <c:numCache>
                <c:formatCode>0%</c:formatCode>
                <c:ptCount val="8"/>
                <c:pt idx="0">
                  <c:v>0.31219512195121951</c:v>
                </c:pt>
                <c:pt idx="1">
                  <c:v>0.31219512195121951</c:v>
                </c:pt>
                <c:pt idx="2">
                  <c:v>0.4</c:v>
                </c:pt>
                <c:pt idx="3">
                  <c:v>0.48170731707317072</c:v>
                </c:pt>
                <c:pt idx="4">
                  <c:v>0.48170731707317072</c:v>
                </c:pt>
                <c:pt idx="5">
                  <c:v>0.50609756097560976</c:v>
                </c:pt>
                <c:pt idx="6">
                  <c:v>0.52195121951219514</c:v>
                </c:pt>
                <c:pt idx="7">
                  <c:v>0.53292682926829271</c:v>
                </c:pt>
              </c:numCache>
            </c:numRef>
          </c:val>
          <c:smooth val="0"/>
          <c:extLst>
            <c:ext xmlns:c16="http://schemas.microsoft.com/office/drawing/2014/chart" uri="{C3380CC4-5D6E-409C-BE32-E72D297353CC}">
              <c16:uniqueId val="{00000000-3AF0-4D32-8179-9639DD6F888D}"/>
            </c:ext>
          </c:extLst>
        </c:ser>
        <c:ser>
          <c:idx val="0"/>
          <c:order val="1"/>
          <c:tx>
            <c:strRef>
              <c:f>Sheet1!$T$7</c:f>
              <c:strCache>
                <c:ptCount val="1"/>
                <c:pt idx="0">
                  <c:v>Marsabit Cumulative Disadoption</c:v>
                </c:pt>
              </c:strCache>
            </c:strRef>
          </c:tx>
          <c:spPr>
            <a:ln w="28575" cap="rnd">
              <a:solidFill>
                <a:schemeClr val="accent1"/>
              </a:solidFill>
              <a:prstDash val="sysDot"/>
              <a:round/>
            </a:ln>
            <a:effectLst/>
          </c:spPr>
          <c:marker>
            <c:symbol val="x"/>
            <c:size val="7"/>
            <c:spPr>
              <a:noFill/>
              <a:ln w="19050">
                <a:solidFill>
                  <a:schemeClr val="accent1"/>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Sheet1!$T$8:$T$15</c:f>
              <c:numCache>
                <c:formatCode>General</c:formatCode>
                <c:ptCount val="8"/>
                <c:pt idx="2" formatCode="0%">
                  <c:v>0.23780487804878048</c:v>
                </c:pt>
                <c:pt idx="3" formatCode="0%">
                  <c:v>0.20487804878048779</c:v>
                </c:pt>
                <c:pt idx="4" formatCode="0%">
                  <c:v>0.31829268292682927</c:v>
                </c:pt>
                <c:pt idx="5" formatCode="0%">
                  <c:v>0.40853658536585363</c:v>
                </c:pt>
                <c:pt idx="6" formatCode="0%">
                  <c:v>0.37682926829268293</c:v>
                </c:pt>
                <c:pt idx="7" formatCode="0%">
                  <c:v>0.43170731707317073</c:v>
                </c:pt>
              </c:numCache>
            </c:numRef>
          </c:val>
          <c:smooth val="0"/>
          <c:extLst>
            <c:ext xmlns:c16="http://schemas.microsoft.com/office/drawing/2014/chart" uri="{C3380CC4-5D6E-409C-BE32-E72D297353CC}">
              <c16:uniqueId val="{00000001-3AF0-4D32-8179-9639DD6F888D}"/>
            </c:ext>
          </c:extLst>
        </c:ser>
        <c:ser>
          <c:idx val="2"/>
          <c:order val="2"/>
          <c:tx>
            <c:strRef>
              <c:f>Sheet1!$U$7</c:f>
              <c:strCache>
                <c:ptCount val="1"/>
                <c:pt idx="0">
                  <c:v>Borana Cumulative Adoption (2012-2014)</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Sheet1!$U$8:$U$15</c:f>
              <c:numCache>
                <c:formatCode>0%</c:formatCode>
                <c:ptCount val="8"/>
                <c:pt idx="0">
                  <c:v>0.28016359918200406</c:v>
                </c:pt>
                <c:pt idx="1">
                  <c:v>0.40081799591002043</c:v>
                </c:pt>
                <c:pt idx="2">
                  <c:v>0.44171779141104295</c:v>
                </c:pt>
                <c:pt idx="3">
                  <c:v>0.47239263803680981</c:v>
                </c:pt>
              </c:numCache>
            </c:numRef>
          </c:val>
          <c:smooth val="0"/>
          <c:extLst>
            <c:ext xmlns:c16="http://schemas.microsoft.com/office/drawing/2014/chart" uri="{C3380CC4-5D6E-409C-BE32-E72D297353CC}">
              <c16:uniqueId val="{00000002-3AF0-4D32-8179-9639DD6F888D}"/>
            </c:ext>
          </c:extLst>
        </c:ser>
        <c:ser>
          <c:idx val="3"/>
          <c:order val="3"/>
          <c:tx>
            <c:strRef>
              <c:f>Sheet1!$V$7</c:f>
              <c:strCache>
                <c:ptCount val="1"/>
                <c:pt idx="0">
                  <c:v>Borana Cumulative Disadoption</c:v>
                </c:pt>
              </c:strCache>
            </c:strRef>
          </c:tx>
          <c:spPr>
            <a:ln w="25400" cap="rnd">
              <a:solidFill>
                <a:schemeClr val="accent6">
                  <a:lumMod val="75000"/>
                </a:schemeClr>
              </a:solidFill>
              <a:prstDash val="sysDot"/>
              <a:round/>
            </a:ln>
            <a:effectLst/>
          </c:spPr>
          <c:marker>
            <c:symbol val="x"/>
            <c:size val="7"/>
            <c:spPr>
              <a:noFill/>
              <a:ln w="19050">
                <a:solidFill>
                  <a:schemeClr val="accent6">
                    <a:lumMod val="75000"/>
                  </a:schemeClr>
                </a:solidFill>
                <a:prstDash val="solid"/>
              </a:ln>
              <a:effectLst/>
            </c:spPr>
          </c:marker>
          <c:cat>
            <c:numRef>
              <c:f>Sheet1!$R$8:$R$15</c:f>
              <c:numCache>
                <c:formatCode>General</c:formatCode>
                <c:ptCount val="8"/>
                <c:pt idx="0">
                  <c:v>1</c:v>
                </c:pt>
                <c:pt idx="1">
                  <c:v>2</c:v>
                </c:pt>
                <c:pt idx="2">
                  <c:v>3</c:v>
                </c:pt>
                <c:pt idx="3">
                  <c:v>4</c:v>
                </c:pt>
                <c:pt idx="4">
                  <c:v>5</c:v>
                </c:pt>
                <c:pt idx="5">
                  <c:v>6</c:v>
                </c:pt>
                <c:pt idx="6">
                  <c:v>7</c:v>
                </c:pt>
                <c:pt idx="7">
                  <c:v>8</c:v>
                </c:pt>
              </c:numCache>
            </c:numRef>
          </c:cat>
          <c:val>
            <c:numRef>
              <c:f>Sheet1!$V$8:$V$15</c:f>
              <c:numCache>
                <c:formatCode>General</c:formatCode>
                <c:ptCount val="8"/>
                <c:pt idx="2" formatCode="0%">
                  <c:v>0.20858895705521471</c:v>
                </c:pt>
                <c:pt idx="3" formatCode="0%">
                  <c:v>0.31697341513292432</c:v>
                </c:pt>
              </c:numCache>
            </c:numRef>
          </c:val>
          <c:smooth val="0"/>
          <c:extLst>
            <c:ext xmlns:c16="http://schemas.microsoft.com/office/drawing/2014/chart" uri="{C3380CC4-5D6E-409C-BE32-E72D297353CC}">
              <c16:uniqueId val="{00000003-3AF0-4D32-8179-9639DD6F888D}"/>
            </c:ext>
          </c:extLst>
        </c:ser>
        <c:dLbls>
          <c:showLegendKey val="0"/>
          <c:showVal val="0"/>
          <c:showCatName val="0"/>
          <c:showSerName val="0"/>
          <c:showPercent val="0"/>
          <c:showBubbleSize val="0"/>
        </c:dLbls>
        <c:marker val="1"/>
        <c:smooth val="0"/>
        <c:axId val="341356080"/>
        <c:axId val="515674496"/>
      </c:lineChart>
      <c:catAx>
        <c:axId val="3413560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Semi-Annual sales Season Since Product Launch</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15674496"/>
        <c:crosses val="autoZero"/>
        <c:auto val="1"/>
        <c:lblAlgn val="ctr"/>
        <c:lblOffset val="100"/>
        <c:noMultiLvlLbl val="0"/>
      </c:catAx>
      <c:valAx>
        <c:axId val="51567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solidFill>
                      <a:schemeClr val="tx1"/>
                    </a:solidFill>
                  </a:rPr>
                  <a:t>Rate Among </a:t>
                </a:r>
                <a:r>
                  <a:rPr lang="en-US" sz="1200" baseline="0">
                    <a:solidFill>
                      <a:schemeClr val="tx1"/>
                    </a:solidFill>
                  </a:rPr>
                  <a:t>Survey Houeholds (%)</a:t>
                </a:r>
                <a:endParaRPr lang="en-US" sz="1200">
                  <a:solidFill>
                    <a:schemeClr val="tx1"/>
                  </a:solidFill>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41356080"/>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Entry>
      <c:layout>
        <c:manualLayout>
          <c:xMode val="edge"/>
          <c:yMode val="edge"/>
          <c:x val="0.75803985898821469"/>
          <c:y val="4.1727609792416138E-2"/>
          <c:w val="0.22638657300190418"/>
          <c:h val="0.81298034002530029"/>
        </c:manualLayout>
      </c:layout>
      <c:overlay val="0"/>
      <c:spPr>
        <a:solidFill>
          <a:schemeClr val="bg1"/>
        </a:solid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C17A48-D010-4B40-AE19-2B0C870EC395}" type="datetimeFigureOut">
              <a:rPr lang="en-US"/>
              <a:pPr>
                <a:defRPr/>
              </a:pPr>
              <a:t>7/15/2019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3135D7-3DA5-4D8A-9165-485219211242}" type="slidenum">
              <a:rPr lang="en-US"/>
              <a:pPr>
                <a:defRPr/>
              </a:pPr>
              <a:t>‹#›</a:t>
            </a:fld>
            <a:endParaRPr lang="en-US" dirty="0"/>
          </a:p>
        </p:txBody>
      </p:sp>
    </p:spTree>
    <p:extLst>
      <p:ext uri="{BB962C8B-B14F-4D97-AF65-F5344CB8AC3E}">
        <p14:creationId xmlns:p14="http://schemas.microsoft.com/office/powerpoint/2010/main" val="453853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82963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26230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26649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21272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58504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4281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5467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30" tIns="45715" rIns="91430" bIns="45715" anchor="b"/>
          <a:lstStyle/>
          <a:p>
            <a:pPr algn="r" defTabSz="865188"/>
            <a:fld id="{AD05091E-21BF-46CD-9A65-B577D1393174}" type="slidenum">
              <a:rPr lang="es-ES" sz="1300">
                <a:latin typeface="Times New Roman" pitchFamily="18" charset="0"/>
              </a:rPr>
              <a:pPr algn="r" defTabSz="865188"/>
              <a:t>22</a:t>
            </a:fld>
            <a:endParaRPr lang="es-ES" sz="1300">
              <a:latin typeface="Times New Roman" pitchFamily="18" charset="0"/>
            </a:endParaRPr>
          </a:p>
        </p:txBody>
      </p:sp>
      <p:sp>
        <p:nvSpPr>
          <p:cNvPr id="6041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3213"/>
          </a:xfrm>
          <a:noFill/>
        </p:spPr>
        <p:txBody>
          <a:bodyPr wrap="square" lIns="91430" tIns="45715" rIns="91430" bIns="45715"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2969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A6B181-3069-4377-B4D6-77150BF4D133}" type="datetimeFigureOut">
              <a:rPr lang="en-US"/>
              <a:pPr>
                <a:defRPr/>
              </a:pPr>
              <a:t>7/15/2019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DEB63-0872-4BBA-B416-8E74F348AD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9F35F4-6851-45EF-B127-D3FDDE2C70E7}" type="datetimeFigureOut">
              <a:rPr lang="en-US"/>
              <a:pPr>
                <a:defRPr/>
              </a:pPr>
              <a:t>7/15/2019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DFFB-AFF8-4811-A49A-E8AD5395DB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525CD-C514-4F86-97DD-E7FF43D84A91}" type="datetimeFigureOut">
              <a:rPr lang="en-US"/>
              <a:pPr>
                <a:defRPr/>
              </a:pPr>
              <a:t>7/15/2019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81869-A094-4AFC-B47C-F57053FFBE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1C26C-499B-4E5D-915C-A89566355E58}" type="datetimeFigureOut">
              <a:rPr lang="en-US"/>
              <a:pPr>
                <a:defRPr/>
              </a:pPr>
              <a:t>7/15/2019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9EC6C-2FCD-4AAB-8538-C2696EDF8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C7B5DE-6954-452F-9D78-460249942938}" type="datetimeFigureOut">
              <a:rPr lang="en-US"/>
              <a:pPr>
                <a:defRPr/>
              </a:pPr>
              <a:t>7/15/2019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C3452-3287-4B83-8290-DCC3DCA2DF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FF2A66-3B6A-4915-8CEC-D9F3057EF57D}" type="datetimeFigureOut">
              <a:rPr lang="en-US"/>
              <a:pPr>
                <a:defRPr/>
              </a:pPr>
              <a:t>7/15/2019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70B3-10C8-4ACC-BF02-6BC285557C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320DDD-5AFB-4F8D-8304-B32DB4C50DCF}" type="datetimeFigureOut">
              <a:rPr lang="en-US"/>
              <a:pPr>
                <a:defRPr/>
              </a:pPr>
              <a:t>7/15/2019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E24DD5-3849-4605-9509-E29A85000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5CAB90-CF3C-40E6-AE90-3A13C8602B01}" type="datetimeFigureOut">
              <a:rPr lang="en-US"/>
              <a:pPr>
                <a:defRPr/>
              </a:pPr>
              <a:t>7/15/2019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7F6B76-1AA2-47C6-9CB5-1019B110A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FFF05-B77F-455B-B7D0-24B883D54827}" type="datetimeFigureOut">
              <a:rPr lang="en-US"/>
              <a:pPr>
                <a:defRPr/>
              </a:pPr>
              <a:t>7/15/2019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3EF57-D3AE-41C9-A436-06CD84C6C8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55BF87-5D63-4AAC-B26E-2E89BFD847D5}" type="datetimeFigureOut">
              <a:rPr lang="en-US"/>
              <a:pPr>
                <a:defRPr/>
              </a:pPr>
              <a:t>7/15/2019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3A01F-9136-41FB-8FA2-4E2EE416A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4D08-4E79-4142-BD72-E62C05F81B36}" type="datetimeFigureOut">
              <a:rPr lang="en-US"/>
              <a:pPr>
                <a:defRPr/>
              </a:pPr>
              <a:t>7/15/2019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2D25D8-19B6-4EC4-9A9E-D97AA52FE2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4593F-F91C-4AA3-9ADE-D1A032C30316}" type="datetimeFigureOut">
              <a:rPr lang="en-US"/>
              <a:pPr>
                <a:defRPr/>
              </a:pPr>
              <a:t>7/15/2019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E1B14A-CDB6-46BA-9A56-9C82B2090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53200"/>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138113" y="161925"/>
            <a:ext cx="8839200" cy="3495675"/>
          </a:xfrm>
          <a:prstGeom prst="rect">
            <a:avLst/>
          </a:prstGeom>
          <a:solidFill>
            <a:srgbClr val="B31B1B"/>
          </a:solidFill>
          <a:ln>
            <a:solidFill>
              <a:srgbClr val="B3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1" name="Picture 2"/>
          <p:cNvPicPr>
            <a:picLocks noChangeAspect="1" noChangeArrowheads="1"/>
          </p:cNvPicPr>
          <p:nvPr/>
        </p:nvPicPr>
        <p:blipFill>
          <a:blip r:embed="rId3" cstate="print"/>
          <a:srcRect l="12500" t="11458" r="62500" b="79536"/>
          <a:stretch>
            <a:fillRect/>
          </a:stretch>
        </p:blipFill>
        <p:spPr bwMode="auto">
          <a:xfrm>
            <a:off x="204788" y="230188"/>
            <a:ext cx="3376612" cy="912812"/>
          </a:xfrm>
          <a:prstGeom prst="rect">
            <a:avLst/>
          </a:prstGeom>
          <a:noFill/>
          <a:ln w="9525">
            <a:noFill/>
            <a:miter lim="800000"/>
            <a:headEnd/>
            <a:tailEnd/>
          </a:ln>
        </p:spPr>
      </p:pic>
      <p:sp>
        <p:nvSpPr>
          <p:cNvPr id="14342" name="TextBox 8"/>
          <p:cNvSpPr txBox="1">
            <a:spLocks noChangeArrowheads="1"/>
          </p:cNvSpPr>
          <p:nvPr/>
        </p:nvSpPr>
        <p:spPr bwMode="auto">
          <a:xfrm>
            <a:off x="88900" y="1447800"/>
            <a:ext cx="8839200" cy="1938992"/>
          </a:xfrm>
          <a:prstGeom prst="rect">
            <a:avLst/>
          </a:prstGeom>
          <a:noFill/>
          <a:ln w="9525">
            <a:noFill/>
            <a:miter lim="800000"/>
            <a:headEnd/>
            <a:tailEnd/>
          </a:ln>
        </p:spPr>
        <p:txBody>
          <a:bodyPr>
            <a:spAutoFit/>
          </a:bodyPr>
          <a:lstStyle/>
          <a:p>
            <a:pPr algn="ctr"/>
            <a:r>
              <a:rPr lang="en-US" sz="4000" b="1" dirty="0">
                <a:solidFill>
                  <a:schemeClr val="bg1"/>
                </a:solidFill>
                <a:latin typeface="+mn-lt"/>
              </a:rPr>
              <a:t>Index-Based Livestock </a:t>
            </a:r>
            <a:r>
              <a:rPr lang="en-US" sz="4000" b="1" dirty="0" smtClean="0">
                <a:solidFill>
                  <a:schemeClr val="bg1"/>
                </a:solidFill>
                <a:latin typeface="+mn-lt"/>
              </a:rPr>
              <a:t>Insurance: </a:t>
            </a:r>
          </a:p>
          <a:p>
            <a:pPr algn="ctr"/>
            <a:r>
              <a:rPr lang="en-US" sz="4000" b="1" dirty="0" smtClean="0">
                <a:solidFill>
                  <a:schemeClr val="bg1"/>
                </a:solidFill>
                <a:latin typeface="+mn-lt"/>
              </a:rPr>
              <a:t>The why, how, and positive impacts of an imperfect product</a:t>
            </a:r>
            <a:endParaRPr lang="en-US" sz="4000" b="1" dirty="0">
              <a:solidFill>
                <a:schemeClr val="bg1"/>
              </a:solidFill>
              <a:latin typeface="+mn-lt"/>
            </a:endParaRPr>
          </a:p>
        </p:txBody>
      </p:sp>
      <p:sp>
        <p:nvSpPr>
          <p:cNvPr id="14343" name="TextBox 9"/>
          <p:cNvSpPr txBox="1">
            <a:spLocks noChangeArrowheads="1"/>
          </p:cNvSpPr>
          <p:nvPr/>
        </p:nvSpPr>
        <p:spPr bwMode="auto">
          <a:xfrm>
            <a:off x="195882" y="4429559"/>
            <a:ext cx="8686800" cy="2708434"/>
          </a:xfrm>
          <a:prstGeom prst="rect">
            <a:avLst/>
          </a:prstGeom>
          <a:noFill/>
          <a:ln w="9525">
            <a:noFill/>
            <a:miter lim="800000"/>
            <a:headEnd/>
            <a:tailEnd/>
          </a:ln>
        </p:spPr>
        <p:txBody>
          <a:bodyPr>
            <a:spAutoFit/>
          </a:bodyPr>
          <a:lstStyle/>
          <a:p>
            <a:pPr algn="ctr"/>
            <a:r>
              <a:rPr lang="en-US" sz="2800" b="1" dirty="0" smtClean="0">
                <a:latin typeface="+mj-lt"/>
              </a:rPr>
              <a:t>Christopher B. Barrett, Cornell University</a:t>
            </a:r>
          </a:p>
          <a:p>
            <a:pPr algn="ctr"/>
            <a:endParaRPr lang="en-US" sz="2800" b="1" dirty="0">
              <a:latin typeface="+mj-lt"/>
            </a:endParaRPr>
          </a:p>
          <a:p>
            <a:pPr algn="ctr"/>
            <a:r>
              <a:rPr lang="en-US" sz="2800" b="1" dirty="0" smtClean="0">
                <a:latin typeface="+mj-lt"/>
              </a:rPr>
              <a:t>Cornell Institute for China Economic Research</a:t>
            </a:r>
          </a:p>
          <a:p>
            <a:pPr algn="ctr"/>
            <a:r>
              <a:rPr lang="en-US" sz="2800" b="1" dirty="0" smtClean="0">
                <a:latin typeface="+mj-lt"/>
              </a:rPr>
              <a:t>Summer Institute</a:t>
            </a:r>
            <a:endParaRPr lang="en-US" sz="2800" dirty="0" smtClean="0">
              <a:latin typeface="+mj-lt"/>
            </a:endParaRPr>
          </a:p>
          <a:p>
            <a:pPr algn="ctr"/>
            <a:r>
              <a:rPr lang="en-US" sz="2800" dirty="0" smtClean="0">
                <a:latin typeface="+mj-lt"/>
              </a:rPr>
              <a:t>July 17, 2019</a:t>
            </a:r>
            <a:endParaRPr lang="en-US" sz="2800" dirty="0">
              <a:latin typeface="+mj-lt"/>
            </a:endParaRPr>
          </a:p>
          <a:p>
            <a:pPr algn="ctr"/>
            <a:endParaRPr lang="en-US" sz="30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599" y="228600"/>
            <a:ext cx="8838671" cy="523220"/>
          </a:xfrm>
          <a:prstGeom prst="rect">
            <a:avLst/>
          </a:prstGeom>
          <a:noFill/>
          <a:ln w="9525">
            <a:noFill/>
            <a:miter lim="800000"/>
            <a:headEnd/>
            <a:tailEnd/>
          </a:ln>
        </p:spPr>
        <p:txBody>
          <a:bodyPr wrap="square">
            <a:spAutoFit/>
          </a:bodyPr>
          <a:lstStyle/>
          <a:p>
            <a:r>
              <a:rPr lang="en-US" sz="2800" b="1" dirty="0">
                <a:solidFill>
                  <a:schemeClr val="bg1"/>
                </a:solidFill>
              </a:rPr>
              <a:t> </a:t>
            </a:r>
            <a:r>
              <a:rPr lang="en-US" sz="2800" b="1" dirty="0" smtClean="0">
                <a:solidFill>
                  <a:schemeClr val="bg1"/>
                </a:solidFill>
              </a:rPr>
              <a:t>How IBLI? Implementation</a:t>
            </a:r>
            <a:endParaRPr lang="en-US" sz="2800" b="1" i="1" dirty="0">
              <a:solidFill>
                <a:schemeClr val="bg1"/>
              </a:solidFill>
              <a:latin typeface="Calibri" pitchFamily="34" charset="0"/>
            </a:endParaRPr>
          </a:p>
        </p:txBody>
      </p:sp>
      <p:sp>
        <p:nvSpPr>
          <p:cNvPr id="15" name="TextBox 14"/>
          <p:cNvSpPr txBox="1"/>
          <p:nvPr/>
        </p:nvSpPr>
        <p:spPr>
          <a:xfrm>
            <a:off x="238125" y="1143000"/>
            <a:ext cx="8686800" cy="2954655"/>
          </a:xfrm>
          <a:prstGeom prst="rect">
            <a:avLst/>
          </a:prstGeom>
          <a:noFill/>
        </p:spPr>
        <p:txBody>
          <a:bodyPr wrap="square" tIns="91440" bIns="91440" rtlCol="0">
            <a:spAutoFit/>
          </a:bodyPr>
          <a:lstStyle/>
          <a:p>
            <a:r>
              <a:rPr lang="en-US" sz="2000" b="1" dirty="0" smtClean="0">
                <a:latin typeface="+mn-lt"/>
              </a:rPr>
              <a:t>Commercial underwriters: </a:t>
            </a:r>
            <a:r>
              <a:rPr lang="en-US" sz="2000" dirty="0" smtClean="0">
                <a:latin typeface="+mn-lt"/>
              </a:rPr>
              <a:t>In Kenya: UAP, APA, Takaful. In Ethiopia: OIC </a:t>
            </a:r>
          </a:p>
          <a:p>
            <a:r>
              <a:rPr lang="en-US" sz="2000" b="1" dirty="0" smtClean="0">
                <a:latin typeface="+mn-lt"/>
              </a:rPr>
              <a:t>International reinsurers: </a:t>
            </a:r>
            <a:r>
              <a:rPr lang="en-US" sz="2000" dirty="0" smtClean="0">
                <a:latin typeface="+mn-lt"/>
              </a:rPr>
              <a:t>Swiss Re, Africa Re</a:t>
            </a:r>
            <a:endParaRPr lang="en-US" sz="2000" dirty="0">
              <a:latin typeface="+mn-lt"/>
            </a:endParaRPr>
          </a:p>
          <a:p>
            <a:r>
              <a:rPr lang="en-US" sz="2000" b="1" u="sng" dirty="0" smtClean="0">
                <a:latin typeface="+mn-lt"/>
              </a:rPr>
              <a:t>Lots</a:t>
            </a:r>
            <a:r>
              <a:rPr lang="en-US" sz="2000" dirty="0" smtClean="0">
                <a:latin typeface="+mn-lt"/>
              </a:rPr>
              <a:t> of implementation challenges. </a:t>
            </a:r>
          </a:p>
          <a:p>
            <a:endParaRPr lang="en-US" sz="2000" dirty="0">
              <a:latin typeface="+mn-lt"/>
            </a:endParaRPr>
          </a:p>
          <a:p>
            <a:r>
              <a:rPr lang="en-US" sz="2000" dirty="0">
                <a:latin typeface="+mn-lt"/>
              </a:rPr>
              <a:t>IBLI team developed extension/financial education programs to </a:t>
            </a:r>
            <a:r>
              <a:rPr lang="en-US" sz="2000" dirty="0" smtClean="0">
                <a:latin typeface="+mn-lt"/>
              </a:rPr>
              <a:t>(</a:t>
            </a:r>
            <a:r>
              <a:rPr lang="en-US" sz="2000" dirty="0">
                <a:latin typeface="+mn-lt"/>
              </a:rPr>
              <a:t>randomly) inform </a:t>
            </a:r>
            <a:r>
              <a:rPr lang="en-US" sz="2000" dirty="0" smtClean="0">
                <a:latin typeface="+mn-lt"/>
              </a:rPr>
              <a:t>and educate prospective </a:t>
            </a:r>
            <a:r>
              <a:rPr lang="en-US" sz="2000" dirty="0">
                <a:latin typeface="+mn-lt"/>
              </a:rPr>
              <a:t>buyers.</a:t>
            </a:r>
          </a:p>
          <a:p>
            <a:endParaRPr lang="en-US" sz="2000" dirty="0">
              <a:latin typeface="+mn-lt"/>
            </a:endParaRPr>
          </a:p>
          <a:p>
            <a:r>
              <a:rPr lang="en-US" sz="2000" dirty="0" smtClean="0">
                <a:latin typeface="+mn-lt"/>
              </a:rPr>
              <a:t>Payouts have occurred as designed! </a:t>
            </a:r>
            <a:r>
              <a:rPr lang="en-US" sz="2000" dirty="0" smtClean="0">
                <a:latin typeface="+mn-lt"/>
                <a:sym typeface="Wingdings" panose="05000000000000000000" pitchFamily="2" charset="2"/>
              </a:rPr>
              <a:t> </a:t>
            </a:r>
            <a:endParaRPr lang="en-US" sz="2000" dirty="0">
              <a:latin typeface="+mn-lt"/>
            </a:endParaRPr>
          </a:p>
          <a:p>
            <a:endParaRPr lang="en-US" sz="2000" dirty="0" smtClean="0">
              <a:latin typeface="+mn-lt"/>
            </a:endParaRPr>
          </a:p>
        </p:txBody>
      </p:sp>
      <p:grpSp>
        <p:nvGrpSpPr>
          <p:cNvPr id="11" name="Group 10"/>
          <p:cNvGrpSpPr/>
          <p:nvPr/>
        </p:nvGrpSpPr>
        <p:grpSpPr>
          <a:xfrm>
            <a:off x="5410199" y="3276599"/>
            <a:ext cx="3547399" cy="3279903"/>
            <a:chOff x="6008079" y="2573114"/>
            <a:chExt cx="2149138" cy="2030657"/>
          </a:xfrm>
        </p:grpSpPr>
        <p:pic>
          <p:nvPicPr>
            <p:cNvPr id="12" name="Picture 2"/>
            <p:cNvPicPr>
              <a:picLocks noChangeAspect="1" noChangeArrowheads="1"/>
            </p:cNvPicPr>
            <p:nvPr/>
          </p:nvPicPr>
          <p:blipFill rotWithShape="1">
            <a:blip r:embed="rId3" cstate="print"/>
            <a:srcRect r="51288" b="11097"/>
            <a:stretch/>
          </p:blipFill>
          <p:spPr bwMode="auto">
            <a:xfrm>
              <a:off x="6009797" y="2573114"/>
              <a:ext cx="2147420" cy="2014658"/>
            </a:xfrm>
            <a:prstGeom prst="rect">
              <a:avLst/>
            </a:prstGeom>
            <a:noFill/>
            <a:ln w="9525">
              <a:noFill/>
              <a:miter lim="800000"/>
              <a:headEnd/>
              <a:tailEnd/>
            </a:ln>
          </p:spPr>
        </p:pic>
        <p:sp>
          <p:nvSpPr>
            <p:cNvPr id="14" name="Rectangle 13"/>
            <p:cNvSpPr/>
            <p:nvPr/>
          </p:nvSpPr>
          <p:spPr>
            <a:xfrm>
              <a:off x="6008079" y="2615181"/>
              <a:ext cx="2125988" cy="19885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pic>
        <p:nvPicPr>
          <p:cNvPr id="2" name="Picture 1"/>
          <p:cNvPicPr>
            <a:picLocks noChangeAspect="1"/>
          </p:cNvPicPr>
          <p:nvPr/>
        </p:nvPicPr>
        <p:blipFill>
          <a:blip r:embed="rId4"/>
          <a:stretch>
            <a:fillRect/>
          </a:stretch>
        </p:blipFill>
        <p:spPr>
          <a:xfrm>
            <a:off x="1365837" y="3761642"/>
            <a:ext cx="2672763" cy="2819619"/>
          </a:xfrm>
          <a:prstGeom prst="rect">
            <a:avLst/>
          </a:prstGeom>
        </p:spPr>
      </p:pic>
    </p:spTree>
    <p:extLst>
      <p:ext uri="{BB962C8B-B14F-4D97-AF65-F5344CB8AC3E}">
        <p14:creationId xmlns:p14="http://schemas.microsoft.com/office/powerpoint/2010/main" val="552456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sp>
        <p:nvSpPr>
          <p:cNvPr id="6" name="Rectangle 5"/>
          <p:cNvSpPr/>
          <p:nvPr/>
        </p:nvSpPr>
        <p:spPr>
          <a:xfrm>
            <a:off x="76200" y="138115"/>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IBLI? </a:t>
            </a:r>
            <a:r>
              <a:rPr lang="en-US" sz="2800" b="1" dirty="0" smtClean="0">
                <a:solidFill>
                  <a:schemeClr val="bg1"/>
                </a:solidFill>
              </a:rPr>
              <a:t>Pilots </a:t>
            </a:r>
            <a:r>
              <a:rPr lang="en-US" sz="2800" b="1" dirty="0">
                <a:solidFill>
                  <a:schemeClr val="bg1"/>
                </a:solidFill>
              </a:rPr>
              <a:t>in Ethiopia and Kenya</a:t>
            </a:r>
            <a:endParaRPr lang="en-US" sz="2800" b="1" i="1" dirty="0">
              <a:solidFill>
                <a:schemeClr val="bg1"/>
              </a:solidFill>
              <a:latin typeface="Calibri" pitchFamily="34" charset="0"/>
            </a:endParaRPr>
          </a:p>
        </p:txBody>
      </p:sp>
      <p:sp>
        <p:nvSpPr>
          <p:cNvPr id="7" name="TextBox 6"/>
          <p:cNvSpPr txBox="1"/>
          <p:nvPr/>
        </p:nvSpPr>
        <p:spPr>
          <a:xfrm>
            <a:off x="731520" y="929642"/>
            <a:ext cx="7498080" cy="646331"/>
          </a:xfrm>
          <a:prstGeom prst="rect">
            <a:avLst/>
          </a:prstGeom>
          <a:noFill/>
        </p:spPr>
        <p:txBody>
          <a:bodyPr wrap="square" rtlCol="0">
            <a:spAutoFit/>
          </a:bodyPr>
          <a:lstStyle/>
          <a:p>
            <a:r>
              <a:rPr lang="en-US" b="1" dirty="0" smtClean="0"/>
              <a:t>IBLI products (and IE surveys) launched in Marsabit, Kenya in Jan 2010 (Oct 2009) and in </a:t>
            </a:r>
            <a:r>
              <a:rPr lang="en-US" b="1" dirty="0" err="1" smtClean="0"/>
              <a:t>Borana</a:t>
            </a:r>
            <a:r>
              <a:rPr lang="en-US" b="1" dirty="0" smtClean="0"/>
              <a:t>, </a:t>
            </a:r>
            <a:r>
              <a:rPr lang="en-US" b="1" dirty="0"/>
              <a:t>Ethiopia, </a:t>
            </a:r>
            <a:r>
              <a:rPr lang="en-US" b="1" dirty="0" smtClean="0"/>
              <a:t>in Aug 2012 (Mar 2012). </a:t>
            </a:r>
            <a:endParaRPr lang="en-US" b="1"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8889"/>
          <a:stretch/>
        </p:blipFill>
        <p:spPr>
          <a:xfrm>
            <a:off x="821778" y="1526810"/>
            <a:ext cx="6903720" cy="4566382"/>
          </a:xfrm>
          <a:prstGeom prst="rect">
            <a:avLst/>
          </a:prstGeom>
        </p:spPr>
      </p:pic>
      <p:sp>
        <p:nvSpPr>
          <p:cNvPr id="9" name="TextBox 8"/>
          <p:cNvSpPr txBox="1"/>
          <p:nvPr/>
        </p:nvSpPr>
        <p:spPr>
          <a:xfrm>
            <a:off x="819150" y="6047840"/>
            <a:ext cx="7505700" cy="646331"/>
          </a:xfrm>
          <a:prstGeom prst="rect">
            <a:avLst/>
          </a:prstGeom>
          <a:noFill/>
        </p:spPr>
        <p:txBody>
          <a:bodyPr wrap="square" rtlCol="0">
            <a:spAutoFit/>
          </a:bodyPr>
          <a:lstStyle/>
          <a:p>
            <a:r>
              <a:rPr lang="en-US" b="1" dirty="0" smtClean="0"/>
              <a:t>Kenya sampling overlaid with HSNP coverage and randomized premium discount coupon distributions as research design.</a:t>
            </a:r>
            <a:endParaRPr lang="en-US" b="1" dirty="0"/>
          </a:p>
        </p:txBody>
      </p:sp>
    </p:spTree>
    <p:extLst>
      <p:ext uri="{BB962C8B-B14F-4D97-AF65-F5344CB8AC3E}">
        <p14:creationId xmlns:p14="http://schemas.microsoft.com/office/powerpoint/2010/main" val="1460359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Uptake Significant … But So Is </a:t>
            </a:r>
            <a:r>
              <a:rPr lang="en-US" sz="2800" b="1" dirty="0" err="1" smtClean="0">
                <a:solidFill>
                  <a:schemeClr val="bg1"/>
                </a:solidFill>
              </a:rPr>
              <a:t>Disadoption</a:t>
            </a:r>
            <a:endParaRPr lang="en-US" sz="2800" b="1" i="1" dirty="0">
              <a:solidFill>
                <a:schemeClr val="bg1"/>
              </a:solidFill>
              <a:latin typeface="Calibri" pitchFamily="34" charset="0"/>
            </a:endParaRPr>
          </a:p>
        </p:txBody>
      </p:sp>
      <p:sp>
        <p:nvSpPr>
          <p:cNvPr id="7" name="TextBox 6"/>
          <p:cNvSpPr txBox="1"/>
          <p:nvPr/>
        </p:nvSpPr>
        <p:spPr>
          <a:xfrm>
            <a:off x="257175" y="1066800"/>
            <a:ext cx="7848600" cy="1938992"/>
          </a:xfrm>
          <a:prstGeom prst="rect">
            <a:avLst/>
          </a:prstGeom>
          <a:noFill/>
        </p:spPr>
        <p:txBody>
          <a:bodyPr wrap="square" rtlCol="0">
            <a:spAutoFit/>
          </a:bodyPr>
          <a:lstStyle/>
          <a:p>
            <a:r>
              <a:rPr lang="en-US" sz="2400" dirty="0" smtClean="0">
                <a:latin typeface="+mn-lt"/>
              </a:rPr>
              <a:t>In HH surveys , </a:t>
            </a:r>
            <a:r>
              <a:rPr lang="en-US" sz="2400" dirty="0">
                <a:latin typeface="+mn-lt"/>
              </a:rPr>
              <a:t>in </a:t>
            </a:r>
            <a:r>
              <a:rPr lang="en-US" sz="2400" dirty="0" err="1">
                <a:latin typeface="+mn-lt"/>
              </a:rPr>
              <a:t>Borana</a:t>
            </a:r>
            <a:r>
              <a:rPr lang="en-US" sz="2400" dirty="0">
                <a:latin typeface="+mn-lt"/>
              </a:rPr>
              <a:t> (Ethiopia)/</a:t>
            </a:r>
            <a:r>
              <a:rPr lang="en-US" sz="2400" dirty="0" err="1">
                <a:latin typeface="+mn-lt"/>
              </a:rPr>
              <a:t>Marsabit</a:t>
            </a:r>
            <a:r>
              <a:rPr lang="en-US" sz="2400" dirty="0">
                <a:latin typeface="+mn-lt"/>
              </a:rPr>
              <a:t> (Kenya</a:t>
            </a:r>
            <a:r>
              <a:rPr lang="en-US" sz="2400" dirty="0" smtClean="0">
                <a:latin typeface="+mn-lt"/>
              </a:rPr>
              <a:t>):</a:t>
            </a:r>
            <a:endParaRPr lang="en-US" sz="2400" dirty="0">
              <a:latin typeface="+mn-lt"/>
            </a:endParaRPr>
          </a:p>
          <a:p>
            <a:pPr marL="342900" indent="-342900">
              <a:buFontTx/>
              <a:buChar char="-"/>
            </a:pPr>
            <a:r>
              <a:rPr lang="en-US" sz="2400" dirty="0" smtClean="0">
                <a:latin typeface="+mn-lt"/>
              </a:rPr>
              <a:t>54/47% ever purchased IBLI within first 4 sales periods</a:t>
            </a:r>
          </a:p>
          <a:p>
            <a:pPr marL="342900" indent="-342900">
              <a:buFontTx/>
              <a:buChar char="-"/>
            </a:pPr>
            <a:r>
              <a:rPr lang="en-US" sz="2400" dirty="0" smtClean="0">
                <a:latin typeface="+mn-lt"/>
              </a:rPr>
              <a:t>But repurchase rates low: 18-68%/16-27%</a:t>
            </a:r>
          </a:p>
          <a:p>
            <a:pPr marL="342900" indent="-342900">
              <a:buFontTx/>
              <a:buChar char="-"/>
            </a:pPr>
            <a:r>
              <a:rPr lang="en-US" sz="2400" dirty="0" smtClean="0">
                <a:latin typeface="+mn-lt"/>
              </a:rPr>
              <a:t>High rates of </a:t>
            </a:r>
            <a:r>
              <a:rPr lang="en-US" sz="2400" dirty="0" err="1" smtClean="0">
                <a:latin typeface="+mn-lt"/>
              </a:rPr>
              <a:t>disadoption</a:t>
            </a:r>
            <a:r>
              <a:rPr lang="en-US" sz="2400" dirty="0" smtClean="0">
                <a:latin typeface="+mn-lt"/>
              </a:rPr>
              <a:t> : 31/41% within 2 years</a:t>
            </a:r>
          </a:p>
          <a:p>
            <a:pPr marL="342900" indent="-342900">
              <a:buFontTx/>
              <a:buChar char="-"/>
            </a:pPr>
            <a:endParaRPr lang="en-US" sz="2400" dirty="0">
              <a:solidFill>
                <a:srgbClr val="FFFF00"/>
              </a:solidFill>
              <a:latin typeface="+mn-lt"/>
            </a:endParaRPr>
          </a:p>
        </p:txBody>
      </p:sp>
      <p:graphicFrame>
        <p:nvGraphicFramePr>
          <p:cNvPr id="9" name="Chart 8"/>
          <p:cNvGraphicFramePr>
            <a:graphicFrameLocks/>
          </p:cNvGraphicFramePr>
          <p:nvPr>
            <p:extLst>
              <p:ext uri="{D42A27DB-BD31-4B8C-83A1-F6EECF244321}">
                <p14:modId xmlns:p14="http://schemas.microsoft.com/office/powerpoint/2010/main" val="2523929907"/>
              </p:ext>
            </p:extLst>
          </p:nvPr>
        </p:nvGraphicFramePr>
        <p:xfrm>
          <a:off x="990600" y="2971800"/>
          <a:ext cx="7772400" cy="3481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88982" y="6400800"/>
            <a:ext cx="2425664" cy="215444"/>
          </a:xfrm>
          <a:prstGeom prst="rect">
            <a:avLst/>
          </a:prstGeom>
          <a:noFill/>
        </p:spPr>
        <p:txBody>
          <a:bodyPr wrap="none" rtlCol="0">
            <a:spAutoFit/>
          </a:bodyPr>
          <a:lstStyle/>
          <a:p>
            <a:r>
              <a:rPr lang="en-US" sz="800" dirty="0" smtClean="0"/>
              <a:t>Sample restricted to 489/820 panel households. </a:t>
            </a:r>
            <a:endParaRPr lang="en-US" sz="800" dirty="0"/>
          </a:p>
        </p:txBody>
      </p:sp>
    </p:spTree>
    <p:extLst>
      <p:ext uri="{BB962C8B-B14F-4D97-AF65-F5344CB8AC3E}">
        <p14:creationId xmlns:p14="http://schemas.microsoft.com/office/powerpoint/2010/main" val="383523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278890" y="14592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solidFill>
                <a:srgbClr val="FF0000"/>
              </a:solidFill>
            </a:endParaRPr>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A Highly Imperfect Product</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43928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Covariate risk is important but household losses vary a lot …</a:t>
            </a:r>
            <a:endParaRPr lang="en-US" sz="2400" b="1" dirty="0">
              <a:latin typeface="+mn-lt"/>
              <a:cs typeface="Arial" pitchFamily="34" charset="0"/>
            </a:endParaRPr>
          </a:p>
        </p:txBody>
      </p:sp>
      <p:sp>
        <p:nvSpPr>
          <p:cNvPr id="2" name="TextBox 1"/>
          <p:cNvSpPr txBox="1"/>
          <p:nvPr/>
        </p:nvSpPr>
        <p:spPr>
          <a:xfrm>
            <a:off x="311607" y="6221893"/>
            <a:ext cx="2743200" cy="523220"/>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a:t>
            </a:r>
            <a:r>
              <a:rPr lang="en-US" sz="1400" i="1" dirty="0" smtClean="0">
                <a:latin typeface="+mn-lt"/>
              </a:rPr>
              <a:t>AJAE</a:t>
            </a:r>
            <a:r>
              <a:rPr lang="en-US" sz="1400" dirty="0" smtClean="0">
                <a:latin typeface="+mn-lt"/>
              </a:rPr>
              <a:t> </a:t>
            </a:r>
            <a:r>
              <a:rPr lang="en-US" sz="1400" dirty="0" smtClean="0">
                <a:latin typeface="+mn-lt"/>
              </a:rPr>
              <a:t>2016; Jensen, </a:t>
            </a:r>
            <a:r>
              <a:rPr lang="en-US" sz="1400" dirty="0" err="1" smtClean="0">
                <a:latin typeface="+mn-lt"/>
              </a:rPr>
              <a:t>Mude</a:t>
            </a:r>
            <a:r>
              <a:rPr lang="en-US" sz="1400" dirty="0" smtClean="0">
                <a:latin typeface="+mn-lt"/>
              </a:rPr>
              <a:t> &amp; Barrett </a:t>
            </a:r>
            <a:r>
              <a:rPr lang="en-US" sz="1400" i="1" dirty="0" smtClean="0">
                <a:latin typeface="+mn-lt"/>
              </a:rPr>
              <a:t>FP</a:t>
            </a:r>
            <a:r>
              <a:rPr lang="en-US" sz="1400" dirty="0" smtClean="0">
                <a:latin typeface="+mn-lt"/>
              </a:rPr>
              <a:t> 2017</a:t>
            </a:r>
            <a:endParaRPr lang="en-US" sz="1400" dirty="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3" y="1749180"/>
            <a:ext cx="4170487" cy="2822820"/>
          </a:xfrm>
          <a:prstGeom prst="rect">
            <a:avLst/>
          </a:prstGeom>
        </p:spPr>
      </p:pic>
      <p:sp>
        <p:nvSpPr>
          <p:cNvPr id="11" name="Rectangle 3"/>
          <p:cNvSpPr>
            <a:spLocks noChangeArrowheads="1"/>
          </p:cNvSpPr>
          <p:nvPr/>
        </p:nvSpPr>
        <p:spPr bwMode="auto">
          <a:xfrm>
            <a:off x="278890" y="4569052"/>
            <a:ext cx="426333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zh-CN" sz="900" b="1" dirty="0">
                <a:latin typeface="Arial" pitchFamily="34" charset="0"/>
                <a:ea typeface="SimSun" panose="02010600030101010101" pitchFamily="2" charset="-122"/>
                <a:cs typeface="Arial" pitchFamily="34" charset="0"/>
              </a:rPr>
              <a:t>Notes:</a:t>
            </a:r>
            <a:r>
              <a:rPr lang="en-US" altLang="zh-CN" sz="900" dirty="0">
                <a:latin typeface="Arial" pitchFamily="34" charset="0"/>
                <a:ea typeface="SimSun" panose="02010600030101010101" pitchFamily="2" charset="-122"/>
                <a:cs typeface="Arial" pitchFamily="34" charset="0"/>
              </a:rPr>
              <a:t> </a:t>
            </a:r>
            <a:r>
              <a:rPr lang="en-US" altLang="zh-CN" sz="900" dirty="0" smtClean="0">
                <a:latin typeface="Arial" pitchFamily="34" charset="0"/>
                <a:ea typeface="SimSun" panose="02010600030101010101" pitchFamily="2" charset="-122"/>
                <a:cs typeface="Arial" pitchFamily="34" charset="0"/>
              </a:rPr>
              <a:t>The left figure illustrates the covariate (average) loss rate in each season.  The right figure illustrates the distribution of losses within each seasons. The boxes depict the interquartile range, the upper and lower adjacent values are either 3/2 the interquartile range or the value furthest from the median. The remaining observations fall outside the adjacent values.</a:t>
            </a:r>
            <a:endParaRPr lang="en-US" altLang="zh-CN" sz="2100" dirty="0">
              <a:latin typeface="Arial" pitchFamily="34" charset="0"/>
              <a:cs typeface="Arial" pitchFamily="34" charset="0"/>
            </a:endParaRPr>
          </a:p>
        </p:txBody>
      </p:sp>
      <p:sp>
        <p:nvSpPr>
          <p:cNvPr id="13" name="Rectangle 3"/>
          <p:cNvSpPr>
            <a:spLocks noChangeArrowheads="1"/>
          </p:cNvSpPr>
          <p:nvPr/>
        </p:nvSpPr>
        <p:spPr bwMode="auto">
          <a:xfrm>
            <a:off x="4419600" y="990600"/>
            <a:ext cx="45720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 even for a given </a:t>
            </a:r>
            <a:r>
              <a:rPr lang="en-US" sz="2400" b="1" dirty="0" err="1" smtClean="0">
                <a:latin typeface="+mn-lt"/>
                <a:cs typeface="Arial" pitchFamily="34" charset="0"/>
              </a:rPr>
              <a:t>hh</a:t>
            </a:r>
            <a:r>
              <a:rPr lang="en-US" sz="2400" b="1" dirty="0" smtClean="0">
                <a:latin typeface="+mn-lt"/>
                <a:cs typeface="Arial" pitchFamily="34" charset="0"/>
              </a:rPr>
              <a:t> </a:t>
            </a:r>
            <a:r>
              <a:rPr lang="en-US" sz="2400" b="1" dirty="0" smtClean="0">
                <a:latin typeface="+mn-lt"/>
                <a:cs typeface="Arial" pitchFamily="34" charset="0"/>
              </a:rPr>
              <a:t>over </a:t>
            </a:r>
            <a:r>
              <a:rPr lang="en-US" sz="2400" b="1" dirty="0" smtClean="0">
                <a:latin typeface="+mn-lt"/>
                <a:cs typeface="Arial" pitchFamily="34" charset="0"/>
              </a:rPr>
              <a:t>time ...</a:t>
            </a:r>
            <a:endParaRPr lang="en-US" sz="2400" dirty="0">
              <a:latin typeface="+mn-lt"/>
              <a:cs typeface="Arial" pitchFamily="34" charset="0"/>
            </a:endParaRPr>
          </a:p>
          <a:p>
            <a:pPr eaLnBrk="1" hangingPunct="1">
              <a:spcBef>
                <a:spcPts val="0"/>
              </a:spcBef>
              <a:spcAft>
                <a:spcPts val="600"/>
              </a:spcAft>
            </a:pPr>
            <a:endParaRPr lang="en-US" sz="2000" b="1" dirty="0" smtClean="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5058569" y="3854494"/>
            <a:ext cx="3733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Household-season</a:t>
            </a:r>
            <a:r>
              <a:rPr kumimoji="0" lang="en-US" altLang="zh-CN" sz="1000" b="0" i="0" u="none" strike="noStrike" cap="none" normalizeH="0" dirty="0" smtClean="0">
                <a:ln>
                  <a:noFill/>
                </a:ln>
                <a:solidFill>
                  <a:schemeClr val="tx1"/>
                </a:solidFill>
                <a:effectLst/>
                <a:latin typeface="Arial" pitchFamily="34" charset="0"/>
                <a:ea typeface="SimSun" pitchFamily="2" charset="-122"/>
                <a:cs typeface="Arial" pitchFamily="34" charset="0"/>
              </a:rPr>
              <a:t> herd loss rate spreads (mean in red</a:t>
            </a:r>
            <a:r>
              <a:rPr lang="en-US" altLang="zh-CN" sz="1000" dirty="0" smtClean="0">
                <a:latin typeface="Arial" pitchFamily="34" charset="0"/>
                <a:ea typeface="SimSun" pitchFamily="2" charset="-122"/>
                <a:cs typeface="Arial" pitchFamily="34" charset="0"/>
              </a:rPr>
              <a:t>,</a:t>
            </a:r>
            <a:r>
              <a:rPr kumimoji="0" lang="en-US" altLang="zh-CN" sz="1000" b="0" i="0" u="none" strike="noStrike" cap="none" normalizeH="0" dirty="0" smtClean="0">
                <a:ln>
                  <a:noFill/>
                </a:ln>
                <a:solidFill>
                  <a:schemeClr val="tx1"/>
                </a:solidFill>
                <a:effectLst/>
                <a:latin typeface="Arial" pitchFamily="34" charset="0"/>
                <a:ea typeface="SimSun" pitchFamily="2" charset="-122"/>
                <a:cs typeface="Arial" pitchFamily="34" charset="0"/>
              </a:rPr>
              <a:t> ±1 SD in blue), ordered by </a:t>
            </a:r>
            <a:r>
              <a:rPr kumimoji="0" lang="en-US" altLang="zh-CN" sz="1000" b="0" i="0" u="none" strike="noStrike" cap="none" normalizeH="0" dirty="0" err="1" smtClean="0">
                <a:ln>
                  <a:noFill/>
                </a:ln>
                <a:solidFill>
                  <a:schemeClr val="tx1"/>
                </a:solidFill>
                <a:effectLst/>
                <a:latin typeface="Arial" pitchFamily="34" charset="0"/>
                <a:ea typeface="SimSun" pitchFamily="2" charset="-122"/>
                <a:cs typeface="Arial" pitchFamily="34" charset="0"/>
              </a:rPr>
              <a:t>hh</a:t>
            </a:r>
            <a:r>
              <a:rPr kumimoji="0" lang="en-US" altLang="zh-CN" sz="1000" b="0" i="0" u="none" strike="noStrike" cap="none" normalizeH="0" dirty="0" smtClean="0">
                <a:ln>
                  <a:noFill/>
                </a:ln>
                <a:solidFill>
                  <a:schemeClr val="tx1"/>
                </a:solidFill>
                <a:effectLst/>
                <a:latin typeface="Arial" pitchFamily="34" charset="0"/>
                <a:ea typeface="SimSun" pitchFamily="2" charset="-122"/>
                <a:cs typeface="Arial" pitchFamily="34" charset="0"/>
              </a:rPr>
              <a:t> </a:t>
            </a:r>
            <a:r>
              <a:rPr kumimoji="0" lang="en-US" altLang="zh-CN" sz="1000" b="0" i="0" u="none" strike="noStrike" cap="none" normalizeH="0" dirty="0" err="1" smtClean="0">
                <a:ln>
                  <a:noFill/>
                </a:ln>
                <a:solidFill>
                  <a:schemeClr val="tx1"/>
                </a:solidFill>
                <a:effectLst/>
                <a:latin typeface="Arial" pitchFamily="34" charset="0"/>
                <a:ea typeface="SimSun" pitchFamily="2" charset="-122"/>
                <a:cs typeface="Arial" pitchFamily="34" charset="0"/>
              </a:rPr>
              <a:t>av</a:t>
            </a:r>
            <a:r>
              <a:rPr lang="en-US" altLang="zh-CN" sz="1000" dirty="0" err="1" smtClean="0">
                <a:latin typeface="Arial" pitchFamily="34" charset="0"/>
                <a:ea typeface="SimSun" pitchFamily="2" charset="-122"/>
                <a:cs typeface="Arial" pitchFamily="34" charset="0"/>
              </a:rPr>
              <a:t>g</a:t>
            </a:r>
            <a:r>
              <a:rPr lang="en-US" altLang="zh-CN" sz="1000" dirty="0" smtClean="0">
                <a:latin typeface="Arial" pitchFamily="34" charset="0"/>
                <a:ea typeface="SimSun" pitchFamily="2" charset="-122"/>
                <a:cs typeface="Arial" pitchFamily="34" charset="0"/>
              </a:rPr>
              <a:t> loss rate (top), and distribution of </a:t>
            </a:r>
            <a:r>
              <a:rPr lang="en-US" altLang="zh-CN" sz="1000" dirty="0" err="1" smtClean="0">
                <a:latin typeface="Arial" pitchFamily="34" charset="0"/>
                <a:ea typeface="SimSun" pitchFamily="2" charset="-122"/>
                <a:cs typeface="Arial" pitchFamily="34" charset="0"/>
              </a:rPr>
              <a:t>hh</a:t>
            </a:r>
            <a:r>
              <a:rPr lang="en-US" altLang="zh-CN" sz="1000" dirty="0" smtClean="0">
                <a:latin typeface="Arial" pitchFamily="34" charset="0"/>
                <a:ea typeface="SimSun" pitchFamily="2" charset="-122"/>
                <a:cs typeface="Arial" pitchFamily="34" charset="0"/>
              </a:rPr>
              <a:t> </a:t>
            </a:r>
            <a:r>
              <a:rPr lang="en-US" altLang="zh-CN" sz="1000" dirty="0" err="1" smtClean="0">
                <a:latin typeface="Arial" pitchFamily="34" charset="0"/>
                <a:ea typeface="SimSun" pitchFamily="2" charset="-122"/>
                <a:cs typeface="Arial" pitchFamily="34" charset="0"/>
              </a:rPr>
              <a:t>avg</a:t>
            </a:r>
            <a:r>
              <a:rPr lang="en-US" altLang="zh-CN" sz="1000" dirty="0" smtClean="0">
                <a:latin typeface="Arial" pitchFamily="34" charset="0"/>
                <a:ea typeface="SimSun" pitchFamily="2" charset="-122"/>
                <a:cs typeface="Arial" pitchFamily="34" charset="0"/>
              </a:rPr>
              <a:t> loss rates (bottom).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4"/>
          <a:stretch>
            <a:fillRect/>
          </a:stretch>
        </p:blipFill>
        <p:spPr>
          <a:xfrm>
            <a:off x="5105400" y="1435680"/>
            <a:ext cx="3441900" cy="2417405"/>
          </a:xfrm>
          <a:prstGeom prst="rect">
            <a:avLst/>
          </a:prstGeom>
        </p:spPr>
      </p:pic>
      <p:pic>
        <p:nvPicPr>
          <p:cNvPr id="14" name="Picture 13"/>
          <p:cNvPicPr>
            <a:picLocks noChangeAspect="1"/>
          </p:cNvPicPr>
          <p:nvPr/>
        </p:nvPicPr>
        <p:blipFill>
          <a:blip r:embed="rId5"/>
          <a:stretch>
            <a:fillRect/>
          </a:stretch>
        </p:blipFill>
        <p:spPr>
          <a:xfrm>
            <a:off x="5104991" y="4377390"/>
            <a:ext cx="3506571" cy="2487219"/>
          </a:xfrm>
          <a:prstGeom prst="rect">
            <a:avLst/>
          </a:prstGeom>
        </p:spPr>
      </p:pic>
      <p:sp>
        <p:nvSpPr>
          <p:cNvPr id="15" name="Rectangle 3"/>
          <p:cNvSpPr>
            <a:spLocks noChangeArrowheads="1"/>
          </p:cNvSpPr>
          <p:nvPr/>
        </p:nvSpPr>
        <p:spPr bwMode="auto">
          <a:xfrm>
            <a:off x="1904591" y="5399972"/>
            <a:ext cx="32004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 </a:t>
            </a:r>
            <a:r>
              <a:rPr lang="en-US" sz="2400" b="1" dirty="0" smtClean="0">
                <a:latin typeface="+mn-lt"/>
                <a:cs typeface="Arial" pitchFamily="34" charset="0"/>
              </a:rPr>
              <a:t>or on average. Lots of unavoidable basis risk.</a:t>
            </a:r>
            <a:endParaRPr lang="en-US" sz="2400" dirty="0">
              <a:latin typeface="+mn-lt"/>
              <a:cs typeface="Arial" pitchFamily="34" charset="0"/>
            </a:endParaRPr>
          </a:p>
          <a:p>
            <a:pPr eaLnBrk="1" hangingPunct="1">
              <a:spcBef>
                <a:spcPts val="0"/>
              </a:spcBef>
              <a:spcAft>
                <a:spcPts val="600"/>
              </a:spcAft>
            </a:pPr>
            <a:endParaRPr lang="en-US" sz="2000" b="1" dirty="0" smtClean="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8217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26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t>
            </a:r>
            <a:r>
              <a:rPr lang="en-US" b="1" dirty="0" smtClean="0">
                <a:solidFill>
                  <a:schemeClr val="bg1"/>
                </a:solidFill>
              </a:rPr>
              <a:t>&amp; 2014</a:t>
            </a:r>
            <a:r>
              <a:rPr lang="en-US" b="1" dirty="0" smtClean="0">
                <a:solidFill>
                  <a:schemeClr val="bg1"/>
                </a:solidFill>
              </a:rPr>
              <a:t>)</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A Highly Imperfect Product</a:t>
            </a:r>
            <a:endParaRPr lang="en-US" sz="2800" b="1" i="1" dirty="0">
              <a:solidFill>
                <a:schemeClr val="bg1"/>
              </a:solidFill>
              <a:latin typeface="Calibri" pitchFamily="34" charset="0"/>
            </a:endParaRPr>
          </a:p>
        </p:txBody>
      </p:sp>
      <p:sp>
        <p:nvSpPr>
          <p:cNvPr id="13" name="Rectangle 3"/>
          <p:cNvSpPr>
            <a:spLocks noChangeArrowheads="1"/>
          </p:cNvSpPr>
          <p:nvPr/>
        </p:nvSpPr>
        <p:spPr bwMode="auto">
          <a:xfrm>
            <a:off x="685800" y="990600"/>
            <a:ext cx="83058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And </a:t>
            </a:r>
            <a:r>
              <a:rPr lang="en-US" sz="2400" b="1" dirty="0" smtClean="0">
                <a:latin typeface="+mn-lt"/>
                <a:cs typeface="Arial" pitchFamily="34" charset="0"/>
              </a:rPr>
              <a:t>then there’s design risk … the original </a:t>
            </a:r>
            <a:r>
              <a:rPr lang="en-US" sz="2400" b="1" dirty="0" smtClean="0">
                <a:latin typeface="+mn-lt"/>
                <a:cs typeface="Arial" pitchFamily="34" charset="0"/>
              </a:rPr>
              <a:t>index did not perfectly track covariate </a:t>
            </a:r>
            <a:r>
              <a:rPr lang="en-US" sz="2400" b="1" dirty="0" smtClean="0">
                <a:latin typeface="+mn-lt"/>
                <a:cs typeface="Arial" pitchFamily="34" charset="0"/>
              </a:rPr>
              <a:t>losses despite the design strategy.</a:t>
            </a:r>
            <a:endParaRPr lang="en-US" sz="2400" dirty="0">
              <a:latin typeface="+mn-lt"/>
              <a:cs typeface="Arial" pitchFamily="34" charset="0"/>
            </a:endParaRPr>
          </a:p>
          <a:p>
            <a:pPr eaLnBrk="1" hangingPunct="1">
              <a:spcBef>
                <a:spcPts val="0"/>
              </a:spcBef>
              <a:spcAft>
                <a:spcPts val="600"/>
              </a:spcAft>
            </a:pPr>
            <a:endParaRPr lang="en-US" sz="2000" b="1" dirty="0" smtClean="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5551337" y="2809315"/>
            <a:ext cx="292552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Covariate loss-index observations are seasonal division average mortality paired with the index value for that division-season. Fitted lines and confidence intervals are generated by regressing livestock mortality rates on the index.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569165" y="5180178"/>
            <a:ext cx="8484110" cy="1600438"/>
          </a:xfrm>
          <a:prstGeom prst="rect">
            <a:avLst/>
          </a:prstGeom>
          <a:noFill/>
        </p:spPr>
        <p:txBody>
          <a:bodyPr wrap="square" rtlCol="0">
            <a:spAutoFit/>
          </a:bodyPr>
          <a:lstStyle/>
          <a:p>
            <a:r>
              <a:rPr lang="en-US" sz="2000" dirty="0" smtClean="0">
                <a:latin typeface="+mn-lt"/>
              </a:rPr>
              <a:t>-     </a:t>
            </a:r>
            <a:r>
              <a:rPr lang="en-US" sz="2000" dirty="0" smtClean="0">
                <a:latin typeface="+mn-lt"/>
              </a:rPr>
              <a:t>Result: IBLI </a:t>
            </a:r>
            <a:r>
              <a:rPr lang="en-US" sz="2000" dirty="0" err="1" smtClean="0">
                <a:latin typeface="+mn-lt"/>
              </a:rPr>
              <a:t>hhs</a:t>
            </a:r>
            <a:r>
              <a:rPr lang="en-US" sz="2000" dirty="0" smtClean="0">
                <a:latin typeface="+mn-lt"/>
              </a:rPr>
              <a:t> still hold most risk</a:t>
            </a:r>
            <a:r>
              <a:rPr lang="en-US" sz="2000" dirty="0">
                <a:latin typeface="+mn-lt"/>
              </a:rPr>
              <a:t>: </a:t>
            </a:r>
            <a:r>
              <a:rPr lang="en-US" sz="2000" dirty="0" smtClean="0">
                <a:latin typeface="+mn-lt"/>
              </a:rPr>
              <a:t>62-77% of total risk exposure remains</a:t>
            </a:r>
          </a:p>
          <a:p>
            <a:pPr marL="342900" indent="-342900">
              <a:buFontTx/>
              <a:buChar char="-"/>
            </a:pPr>
            <a:r>
              <a:rPr lang="en-US" sz="2000" dirty="0" smtClean="0">
                <a:latin typeface="+mn-lt"/>
              </a:rPr>
              <a:t>Most basis risk is idiosyncratic and random, not targetable or correctable.</a:t>
            </a:r>
          </a:p>
          <a:p>
            <a:pPr marL="342900" indent="-342900">
              <a:buFontTx/>
              <a:buChar char="-"/>
            </a:pPr>
            <a:r>
              <a:rPr lang="en-US" sz="2000" dirty="0" smtClean="0">
                <a:latin typeface="+mn-lt"/>
              </a:rPr>
              <a:t>Significant design risk (unintended systematic underpayment)</a:t>
            </a:r>
          </a:p>
          <a:p>
            <a:r>
              <a:rPr lang="en-US" sz="2000" dirty="0" smtClean="0">
                <a:latin typeface="+mn-lt"/>
              </a:rPr>
              <a:t>-    </a:t>
            </a:r>
            <a:r>
              <a:rPr lang="en-US" sz="2000" dirty="0" smtClean="0">
                <a:latin typeface="+mn-lt"/>
              </a:rPr>
              <a:t> Significant </a:t>
            </a:r>
            <a:r>
              <a:rPr lang="en-US" sz="2000" dirty="0" smtClean="0">
                <a:latin typeface="+mn-lt"/>
              </a:rPr>
              <a:t>spatial variation in covariate share – geographically target </a:t>
            </a:r>
            <a:r>
              <a:rPr lang="en-US" sz="2000" dirty="0">
                <a:latin typeface="+mn-lt"/>
              </a:rPr>
              <a:t>I</a:t>
            </a:r>
            <a:r>
              <a:rPr lang="en-US" sz="2000" dirty="0" smtClean="0">
                <a:latin typeface="+mn-lt"/>
              </a:rPr>
              <a:t>BLI?</a:t>
            </a:r>
            <a:endParaRPr lang="en-US" sz="2000" dirty="0">
              <a:latin typeface="+mn-lt"/>
            </a:endParaRPr>
          </a:p>
          <a:p>
            <a:endParaRPr lang="en-US" dirty="0"/>
          </a:p>
        </p:txBody>
      </p:sp>
      <p:pic>
        <p:nvPicPr>
          <p:cNvPr id="5" name="Picture 4"/>
          <p:cNvPicPr>
            <a:picLocks noChangeAspect="1"/>
          </p:cNvPicPr>
          <p:nvPr/>
        </p:nvPicPr>
        <p:blipFill>
          <a:blip r:embed="rId3"/>
          <a:stretch>
            <a:fillRect/>
          </a:stretch>
        </p:blipFill>
        <p:spPr>
          <a:xfrm>
            <a:off x="762529" y="1954287"/>
            <a:ext cx="4383061" cy="3150875"/>
          </a:xfrm>
          <a:prstGeom prst="rect">
            <a:avLst/>
          </a:prstGeom>
        </p:spPr>
      </p:pic>
      <p:sp>
        <p:nvSpPr>
          <p:cNvPr id="16" name="TextBox 15"/>
          <p:cNvSpPr txBox="1"/>
          <p:nvPr/>
        </p:nvSpPr>
        <p:spPr>
          <a:xfrm>
            <a:off x="6248400" y="6375787"/>
            <a:ext cx="2743200" cy="307777"/>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a:t>
            </a:r>
            <a:r>
              <a:rPr lang="en-US" sz="1400" i="1" dirty="0" smtClean="0">
                <a:latin typeface="+mn-lt"/>
              </a:rPr>
              <a:t>AJAE</a:t>
            </a:r>
            <a:r>
              <a:rPr lang="en-US" sz="1400" dirty="0" smtClean="0">
                <a:latin typeface="+mn-lt"/>
              </a:rPr>
              <a:t> 2016</a:t>
            </a:r>
            <a:endParaRPr lang="en-US" sz="1400" dirty="0">
              <a:latin typeface="+mn-lt"/>
            </a:endParaRPr>
          </a:p>
        </p:txBody>
      </p:sp>
    </p:spTree>
    <p:extLst>
      <p:ext uri="{BB962C8B-B14F-4D97-AF65-F5344CB8AC3E}">
        <p14:creationId xmlns:p14="http://schemas.microsoft.com/office/powerpoint/2010/main" val="15022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2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a:t>
            </a: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IBLI: </a:t>
            </a:r>
            <a:r>
              <a:rPr lang="en-US" sz="2800" b="1" smtClean="0">
                <a:solidFill>
                  <a:schemeClr val="bg1"/>
                </a:solidFill>
              </a:rPr>
              <a:t>A Highly </a:t>
            </a:r>
            <a:r>
              <a:rPr lang="en-US" sz="2800" b="1" dirty="0" smtClean="0">
                <a:solidFill>
                  <a:schemeClr val="bg1"/>
                </a:solidFill>
              </a:rPr>
              <a:t>Imperfect Product</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87362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cs typeface="Arial" pitchFamily="34" charset="0"/>
              </a:rPr>
              <a:t>Because of </a:t>
            </a:r>
            <a:r>
              <a:rPr lang="en-US" sz="2400" b="1" dirty="0" smtClean="0">
                <a:latin typeface="+mn-lt"/>
                <a:cs typeface="Arial" pitchFamily="34" charset="0"/>
              </a:rPr>
              <a:t>basis/design </a:t>
            </a:r>
            <a:r>
              <a:rPr lang="en-US" sz="2400" b="1" dirty="0" smtClean="0">
                <a:latin typeface="+mn-lt"/>
                <a:cs typeface="Arial" pitchFamily="34" charset="0"/>
              </a:rPr>
              <a:t>risk, esp. false negatives, IBLI cannot stochastically dominate no insurance. </a:t>
            </a:r>
            <a:r>
              <a:rPr lang="en-US" sz="2400" b="1" dirty="0" smtClean="0">
                <a:latin typeface="+mn-lt"/>
                <a:cs typeface="Arial" pitchFamily="34" charset="0"/>
              </a:rPr>
              <a:t>‘Do </a:t>
            </a:r>
            <a:r>
              <a:rPr lang="en-US" sz="2400" b="1" dirty="0" smtClean="0">
                <a:latin typeface="+mn-lt"/>
                <a:cs typeface="Arial" pitchFamily="34" charset="0"/>
              </a:rPr>
              <a:t>no harm’ concerns.</a:t>
            </a:r>
            <a:endParaRPr lang="en-US" sz="2400" b="1" dirty="0">
              <a:latin typeface="+mn-lt"/>
              <a:cs typeface="Arial" pitchFamily="34" charset="0"/>
            </a:endParaRPr>
          </a:p>
        </p:txBody>
      </p:sp>
      <p:sp>
        <p:nvSpPr>
          <p:cNvPr id="4" name="TextBox 3"/>
          <p:cNvSpPr txBox="1"/>
          <p:nvPr/>
        </p:nvSpPr>
        <p:spPr>
          <a:xfrm>
            <a:off x="329945" y="5353882"/>
            <a:ext cx="8484110" cy="1015663"/>
          </a:xfrm>
          <a:prstGeom prst="rect">
            <a:avLst/>
          </a:prstGeom>
          <a:noFill/>
        </p:spPr>
        <p:txBody>
          <a:bodyPr wrap="square" rtlCol="0">
            <a:spAutoFit/>
          </a:bodyPr>
          <a:lstStyle/>
          <a:p>
            <a:r>
              <a:rPr lang="en-US" sz="2000" dirty="0" smtClean="0">
                <a:latin typeface="+mn-lt"/>
              </a:rPr>
              <a:t>Survival rate w/o insurance (L) and net of </a:t>
            </a:r>
            <a:r>
              <a:rPr lang="en-US" sz="2000" dirty="0" err="1" smtClean="0">
                <a:latin typeface="+mn-lt"/>
              </a:rPr>
              <a:t>prem</a:t>
            </a:r>
            <a:r>
              <a:rPr lang="en-US" sz="2000" dirty="0" smtClean="0">
                <a:latin typeface="+mn-lt"/>
              </a:rPr>
              <a:t>/indemnity payments w/IBLI (R).</a:t>
            </a:r>
          </a:p>
          <a:p>
            <a:r>
              <a:rPr lang="en-US" sz="2000" dirty="0" smtClean="0">
                <a:latin typeface="+mn-lt"/>
              </a:rPr>
              <a:t>Note: 	- small probability of negative survival rates!</a:t>
            </a:r>
          </a:p>
          <a:p>
            <a:r>
              <a:rPr lang="en-US" sz="2000" dirty="0">
                <a:latin typeface="+mn-lt"/>
              </a:rPr>
              <a:t> </a:t>
            </a:r>
            <a:r>
              <a:rPr lang="en-US" sz="2000" dirty="0" smtClean="0">
                <a:latin typeface="+mn-lt"/>
              </a:rPr>
              <a:t> 	- increased dispersion of outcomes due to false payments&gt;losses</a:t>
            </a:r>
            <a:endParaRPr lang="en-US" dirty="0"/>
          </a:p>
        </p:txBody>
      </p:sp>
      <p:pic>
        <p:nvPicPr>
          <p:cNvPr id="5" name="Picture 4"/>
          <p:cNvPicPr>
            <a:picLocks noChangeAspect="1"/>
          </p:cNvPicPr>
          <p:nvPr/>
        </p:nvPicPr>
        <p:blipFill>
          <a:blip r:embed="rId3"/>
          <a:stretch>
            <a:fillRect/>
          </a:stretch>
        </p:blipFill>
        <p:spPr>
          <a:xfrm>
            <a:off x="825755" y="2219502"/>
            <a:ext cx="7235321" cy="2850278"/>
          </a:xfrm>
          <a:prstGeom prst="rect">
            <a:avLst/>
          </a:prstGeom>
        </p:spPr>
      </p:pic>
      <p:sp>
        <p:nvSpPr>
          <p:cNvPr id="12" name="TextBox 11"/>
          <p:cNvSpPr txBox="1"/>
          <p:nvPr/>
        </p:nvSpPr>
        <p:spPr>
          <a:xfrm>
            <a:off x="6248400" y="6375787"/>
            <a:ext cx="2743200" cy="307777"/>
          </a:xfrm>
          <a:prstGeom prst="rect">
            <a:avLst/>
          </a:prstGeom>
          <a:noFill/>
        </p:spPr>
        <p:txBody>
          <a:bodyPr wrap="square" rtlCol="0">
            <a:spAutoFit/>
          </a:bodyPr>
          <a:lstStyle/>
          <a:p>
            <a:r>
              <a:rPr lang="en-US" sz="1400" dirty="0" smtClean="0">
                <a:latin typeface="+mn-lt"/>
              </a:rPr>
              <a:t>Jensen, Barrett &amp; </a:t>
            </a:r>
            <a:r>
              <a:rPr lang="en-US" sz="1400" dirty="0" err="1" smtClean="0">
                <a:latin typeface="+mn-lt"/>
              </a:rPr>
              <a:t>Mude</a:t>
            </a:r>
            <a:r>
              <a:rPr lang="en-US" sz="1400" dirty="0" smtClean="0">
                <a:latin typeface="+mn-lt"/>
              </a:rPr>
              <a:t> </a:t>
            </a:r>
            <a:r>
              <a:rPr lang="en-US" sz="1400" i="1" dirty="0" smtClean="0">
                <a:latin typeface="+mn-lt"/>
              </a:rPr>
              <a:t>AJAE</a:t>
            </a:r>
            <a:r>
              <a:rPr lang="en-US" sz="1400" dirty="0" smtClean="0">
                <a:latin typeface="+mn-lt"/>
              </a:rPr>
              <a:t> 2016</a:t>
            </a:r>
            <a:endParaRPr lang="en-US" sz="1400" dirty="0">
              <a:latin typeface="+mn-lt"/>
            </a:endParaRPr>
          </a:p>
        </p:txBody>
      </p:sp>
    </p:spTree>
    <p:extLst>
      <p:ext uri="{BB962C8B-B14F-4D97-AF65-F5344CB8AC3E}">
        <p14:creationId xmlns:p14="http://schemas.microsoft.com/office/powerpoint/2010/main" val="318988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smtClean="0">
                <a:latin typeface="+mn-lt"/>
              </a:rPr>
              <a:t>General uptake findings — robust across specifications and surveys</a:t>
            </a:r>
          </a:p>
          <a:p>
            <a:pPr>
              <a:spcBef>
                <a:spcPts val="600"/>
              </a:spcBef>
              <a:spcAft>
                <a:spcPts val="0"/>
              </a:spcAft>
            </a:pPr>
            <a:endParaRPr lang="en-US" altLang="ja-JP" sz="2000" b="1" dirty="0" smtClean="0">
              <a:latin typeface="+mn-lt"/>
            </a:endParaRPr>
          </a:p>
          <a:p>
            <a:pPr>
              <a:spcBef>
                <a:spcPts val="600"/>
              </a:spcBef>
              <a:spcAft>
                <a:spcPts val="0"/>
              </a:spcAft>
            </a:pPr>
            <a:r>
              <a:rPr lang="en-US" altLang="ja-JP" sz="2000" b="1" dirty="0" smtClean="0">
                <a:latin typeface="+mn-lt"/>
              </a:rPr>
              <a:t>Price:</a:t>
            </a:r>
            <a:r>
              <a:rPr lang="en-US" altLang="ja-JP" sz="2000" dirty="0" smtClean="0">
                <a:latin typeface="+mn-lt"/>
              </a:rPr>
              <a:t> Price inelastic response to premium rate. </a:t>
            </a:r>
          </a:p>
          <a:p>
            <a:pPr>
              <a:spcBef>
                <a:spcPts val="600"/>
              </a:spcBef>
              <a:spcAft>
                <a:spcPts val="0"/>
              </a:spcAft>
            </a:pPr>
            <a:r>
              <a:rPr lang="en-US" sz="2000" b="1" dirty="0" smtClean="0">
                <a:latin typeface="+mn-lt"/>
                <a:cs typeface="Arial" pitchFamily="34" charset="0"/>
              </a:rPr>
              <a:t>Design </a:t>
            </a:r>
            <a:r>
              <a:rPr lang="en-US" sz="2000" b="1" dirty="0">
                <a:latin typeface="+mn-lt"/>
                <a:cs typeface="Arial" pitchFamily="34" charset="0"/>
              </a:rPr>
              <a:t>Risk:</a:t>
            </a:r>
            <a:r>
              <a:rPr lang="en-US" sz="2000" dirty="0">
                <a:latin typeface="+mn-lt"/>
                <a:cs typeface="Arial" pitchFamily="34" charset="0"/>
              </a:rPr>
              <a:t> Design error reduces </a:t>
            </a:r>
            <a:r>
              <a:rPr lang="en-US" sz="2000" dirty="0" smtClean="0">
                <a:latin typeface="+mn-lt"/>
                <a:cs typeface="Arial" pitchFamily="34" charset="0"/>
              </a:rPr>
              <a:t>uptake; greater </a:t>
            </a:r>
            <a:r>
              <a:rPr lang="en-US" sz="2000" dirty="0">
                <a:latin typeface="+mn-lt"/>
                <a:cs typeface="Arial" pitchFamily="34" charset="0"/>
              </a:rPr>
              <a:t>effect at higher premium rates.</a:t>
            </a:r>
          </a:p>
          <a:p>
            <a:pPr>
              <a:spcBef>
                <a:spcPts val="600"/>
              </a:spcBef>
              <a:spcAft>
                <a:spcPts val="0"/>
              </a:spcAft>
            </a:pPr>
            <a:r>
              <a:rPr lang="en-US" sz="2000" b="1" dirty="0">
                <a:latin typeface="+mn-lt"/>
              </a:rPr>
              <a:t>Idiosyncratic Risk: </a:t>
            </a:r>
            <a:r>
              <a:rPr lang="en-US" sz="2000" dirty="0" err="1" smtClean="0">
                <a:latin typeface="+mn-lt"/>
              </a:rPr>
              <a:t>Hh</a:t>
            </a:r>
            <a:r>
              <a:rPr lang="en-US" sz="2000" dirty="0" smtClean="0">
                <a:latin typeface="+mn-lt"/>
              </a:rPr>
              <a:t> understanding of </a:t>
            </a:r>
            <a:r>
              <a:rPr lang="en-US" sz="2000" dirty="0">
                <a:latin typeface="+mn-lt"/>
              </a:rPr>
              <a:t>IBLI </a:t>
            </a:r>
            <a:r>
              <a:rPr lang="en-US" sz="2000" dirty="0" smtClean="0">
                <a:latin typeface="+mn-lt"/>
              </a:rPr>
              <a:t>increases effect of idiosyncratic risk.</a:t>
            </a:r>
            <a:endParaRPr lang="en-US" altLang="ja-JP" sz="2000" dirty="0">
              <a:latin typeface="+mn-lt"/>
            </a:endParaRPr>
          </a:p>
          <a:p>
            <a:pPr>
              <a:spcBef>
                <a:spcPts val="600"/>
              </a:spcBef>
              <a:spcAft>
                <a:spcPts val="0"/>
              </a:spcAft>
            </a:pPr>
            <a:r>
              <a:rPr kumimoji="1" lang="en-US" altLang="ja-JP" sz="2000" b="1" dirty="0" smtClean="0">
                <a:latin typeface="+mn-lt"/>
                <a:cs typeface="Arial" pitchFamily="34" charset="0"/>
              </a:rPr>
              <a:t>Understanding</a:t>
            </a:r>
            <a:r>
              <a:rPr kumimoji="1" lang="en-US" altLang="ja-JP" sz="2000" b="1" dirty="0">
                <a:latin typeface="+mn-lt"/>
                <a:cs typeface="Arial" pitchFamily="34" charset="0"/>
              </a:rPr>
              <a:t>: </a:t>
            </a:r>
            <a:r>
              <a:rPr kumimoji="1" lang="en-US" altLang="ja-JP" sz="2000" dirty="0">
                <a:latin typeface="+mn-lt"/>
                <a:cs typeface="Arial" pitchFamily="34" charset="0"/>
              </a:rPr>
              <a:t>Extension/marketing improves accuracy of IBLI knowledge but no 	</a:t>
            </a:r>
            <a:r>
              <a:rPr kumimoji="1" lang="en-US" altLang="ja-JP" sz="2000" dirty="0" smtClean="0">
                <a:latin typeface="+mn-lt"/>
                <a:cs typeface="Arial" pitchFamily="34" charset="0"/>
              </a:rPr>
              <a:t>independent </a:t>
            </a:r>
            <a:r>
              <a:rPr kumimoji="1" lang="en-US" altLang="ja-JP" sz="2000" dirty="0">
                <a:latin typeface="+mn-lt"/>
                <a:cs typeface="Arial" pitchFamily="34" charset="0"/>
              </a:rPr>
              <a:t>effect of improved understanding on uptake.</a:t>
            </a:r>
          </a:p>
          <a:p>
            <a:pPr eaLnBrk="1" hangingPunct="1">
              <a:spcBef>
                <a:spcPts val="600"/>
              </a:spcBef>
              <a:spcAft>
                <a:spcPts val="0"/>
              </a:spcAft>
            </a:pPr>
            <a:r>
              <a:rPr lang="en-US" sz="2000" b="1" dirty="0" smtClean="0">
                <a:latin typeface="+mn-lt"/>
              </a:rPr>
              <a:t>Herd size: </a:t>
            </a:r>
            <a:r>
              <a:rPr lang="en-US" sz="2000" dirty="0" smtClean="0">
                <a:latin typeface="+mn-lt"/>
              </a:rPr>
              <a:t>Likelihood of uptake increasing in HH herd size.</a:t>
            </a:r>
          </a:p>
          <a:p>
            <a:pPr eaLnBrk="1" hangingPunct="1">
              <a:spcBef>
                <a:spcPts val="600"/>
              </a:spcBef>
              <a:spcAft>
                <a:spcPts val="0"/>
              </a:spcAft>
            </a:pPr>
            <a:r>
              <a:rPr lang="en-US" sz="2000" b="1" dirty="0" smtClean="0">
                <a:latin typeface="+mn-lt"/>
              </a:rPr>
              <a:t>Liquidity:</a:t>
            </a:r>
            <a:r>
              <a:rPr lang="en-US" sz="2000" dirty="0" smtClean="0">
                <a:latin typeface="+mn-lt"/>
              </a:rPr>
              <a:t> IBLI purchase increasing w/HSNP participation and HH savings.</a:t>
            </a:r>
          </a:p>
          <a:p>
            <a:pPr eaLnBrk="1" hangingPunct="1">
              <a:spcBef>
                <a:spcPts val="600"/>
              </a:spcBef>
              <a:spcAft>
                <a:spcPts val="0"/>
              </a:spcAft>
            </a:pPr>
            <a:r>
              <a:rPr lang="en-US" sz="2000" b="1" dirty="0" err="1" smtClean="0">
                <a:latin typeface="+mn-lt"/>
              </a:rPr>
              <a:t>Intertemporal</a:t>
            </a:r>
            <a:r>
              <a:rPr lang="en-US" sz="2000" b="1" dirty="0" smtClean="0">
                <a:latin typeface="+mn-lt"/>
              </a:rPr>
              <a:t> </a:t>
            </a:r>
            <a:r>
              <a:rPr lang="en-US" sz="2000" b="1" dirty="0">
                <a:latin typeface="+mn-lt"/>
              </a:rPr>
              <a:t>Adverse Selection: </a:t>
            </a:r>
            <a:r>
              <a:rPr lang="en-US" sz="2000" dirty="0" smtClean="0">
                <a:latin typeface="+mn-lt"/>
              </a:rPr>
              <a:t>HHs buy </a:t>
            </a:r>
            <a:r>
              <a:rPr lang="en-US" sz="2000" dirty="0">
                <a:latin typeface="+mn-lt"/>
              </a:rPr>
              <a:t>less when </a:t>
            </a:r>
            <a:r>
              <a:rPr lang="en-US" sz="2000" dirty="0" smtClean="0">
                <a:latin typeface="+mn-lt"/>
              </a:rPr>
              <a:t>expecting good </a:t>
            </a:r>
            <a:r>
              <a:rPr lang="en-US" sz="2000" dirty="0">
                <a:latin typeface="+mn-lt"/>
              </a:rPr>
              <a:t>conditions.</a:t>
            </a:r>
          </a:p>
          <a:p>
            <a:pPr eaLnBrk="1" hangingPunct="1">
              <a:spcBef>
                <a:spcPts val="600"/>
              </a:spcBef>
              <a:spcAft>
                <a:spcPts val="0"/>
              </a:spcAft>
            </a:pPr>
            <a:r>
              <a:rPr lang="en-US" sz="2000" b="1" dirty="0" smtClean="0">
                <a:latin typeface="+mn-lt"/>
              </a:rPr>
              <a:t>Spatial </a:t>
            </a:r>
            <a:r>
              <a:rPr lang="en-US" sz="2000" b="1" dirty="0">
                <a:latin typeface="+mn-lt"/>
              </a:rPr>
              <a:t>Adverse Selection: </a:t>
            </a:r>
            <a:r>
              <a:rPr lang="en-US" sz="2000" dirty="0" smtClean="0">
                <a:latin typeface="+mn-lt"/>
                <a:cs typeface="Arial" pitchFamily="34" charset="0"/>
              </a:rPr>
              <a:t>HHs </a:t>
            </a:r>
            <a:r>
              <a:rPr lang="en-US" sz="2000" dirty="0">
                <a:latin typeface="+mn-lt"/>
                <a:cs typeface="Arial" pitchFamily="34" charset="0"/>
              </a:rPr>
              <a:t>in divisions with </a:t>
            </a:r>
            <a:r>
              <a:rPr lang="en-US" sz="2000" dirty="0" smtClean="0">
                <a:latin typeface="+mn-lt"/>
                <a:cs typeface="Arial" pitchFamily="34" charset="0"/>
              </a:rPr>
              <a:t>covariate </a:t>
            </a:r>
            <a:r>
              <a:rPr lang="en-US" sz="2000" dirty="0">
                <a:latin typeface="+mn-lt"/>
                <a:cs typeface="Arial" pitchFamily="34" charset="0"/>
              </a:rPr>
              <a:t>risk </a:t>
            </a:r>
            <a:r>
              <a:rPr lang="en-US" sz="2000" dirty="0" smtClean="0">
                <a:latin typeface="+mn-lt"/>
                <a:cs typeface="Arial" pitchFamily="34" charset="0"/>
              </a:rPr>
              <a:t>are </a:t>
            </a:r>
            <a:r>
              <a:rPr lang="en-US" sz="2000" dirty="0">
                <a:latin typeface="+mn-lt"/>
                <a:cs typeface="Arial" pitchFamily="34" charset="0"/>
              </a:rPr>
              <a:t>more likely to </a:t>
            </a:r>
            <a:r>
              <a:rPr lang="en-US" sz="2000" dirty="0" smtClean="0">
                <a:latin typeface="+mn-lt"/>
                <a:cs typeface="Arial" pitchFamily="34" charset="0"/>
              </a:rPr>
              <a:t>	purchase and with greater coverage (spatial adverse selection).</a:t>
            </a:r>
          </a:p>
          <a:p>
            <a:pPr eaLnBrk="1" hangingPunct="1">
              <a:spcBef>
                <a:spcPts val="600"/>
              </a:spcBef>
              <a:spcAft>
                <a:spcPts val="0"/>
              </a:spcAft>
            </a:pPr>
            <a:r>
              <a:rPr kumimoji="1" lang="en-US" altLang="ja-JP" sz="2000" b="1" dirty="0" smtClean="0">
                <a:latin typeface="+mn-lt"/>
                <a:cs typeface="Arial" pitchFamily="34" charset="0"/>
              </a:rPr>
              <a:t>Gender</a:t>
            </a:r>
            <a:r>
              <a:rPr kumimoji="1" lang="en-US" altLang="ja-JP" sz="2000" dirty="0" smtClean="0">
                <a:latin typeface="+mn-lt"/>
                <a:cs typeface="Arial" pitchFamily="34" charset="0"/>
              </a:rPr>
              <a:t>: no gender diff in uptake. Women more sensitive to risk of new product. </a:t>
            </a:r>
            <a:endParaRPr kumimoji="1" lang="ja-JP" altLang="en-US" sz="2000" dirty="0">
              <a:latin typeface="+mn-lt"/>
            </a:endParaRPr>
          </a:p>
          <a:p>
            <a:pPr eaLnBrk="1" hangingPunct="1">
              <a:spcBef>
                <a:spcPts val="600"/>
              </a:spcBef>
              <a:spcAft>
                <a:spcPts val="0"/>
              </a:spcAft>
            </a:pPr>
            <a:endParaRPr lang="en-US" sz="2000" dirty="0" smtClean="0">
              <a:latin typeface="+mn-lt"/>
            </a:endParaRPr>
          </a:p>
        </p:txBody>
      </p:sp>
      <p:sp>
        <p:nvSpPr>
          <p:cNvPr id="8" name="TextBox 7"/>
          <p:cNvSpPr txBox="1"/>
          <p:nvPr/>
        </p:nvSpPr>
        <p:spPr>
          <a:xfrm>
            <a:off x="304800" y="6400800"/>
            <a:ext cx="8839200" cy="307777"/>
          </a:xfrm>
          <a:prstGeom prst="rect">
            <a:avLst/>
          </a:prstGeom>
          <a:noFill/>
        </p:spPr>
        <p:txBody>
          <a:bodyPr wrap="square" rtlCol="0">
            <a:spAutoFit/>
          </a:bodyPr>
          <a:lstStyle/>
          <a:p>
            <a:r>
              <a:rPr lang="en-US" sz="1400" dirty="0" smtClean="0">
                <a:latin typeface="+mn-lt"/>
              </a:rPr>
              <a:t>Sources: </a:t>
            </a:r>
            <a:r>
              <a:rPr lang="en-US" sz="1400" dirty="0" err="1" smtClean="0">
                <a:latin typeface="+mn-lt"/>
              </a:rPr>
              <a:t>Bageant</a:t>
            </a:r>
            <a:r>
              <a:rPr lang="en-US" sz="1400" dirty="0" smtClean="0">
                <a:latin typeface="+mn-lt"/>
              </a:rPr>
              <a:t> &amp; Barrett </a:t>
            </a:r>
            <a:r>
              <a:rPr lang="en-US" sz="1400" i="1" dirty="0" smtClean="0">
                <a:latin typeface="+mn-lt"/>
              </a:rPr>
              <a:t>JDS</a:t>
            </a:r>
            <a:r>
              <a:rPr lang="en-US" sz="1400" dirty="0" smtClean="0">
                <a:latin typeface="+mn-lt"/>
              </a:rPr>
              <a:t> 2016; </a:t>
            </a:r>
            <a:r>
              <a:rPr lang="en-US" sz="1400" dirty="0">
                <a:latin typeface="+mn-lt"/>
              </a:rPr>
              <a:t>Takahashi et al. </a:t>
            </a:r>
            <a:r>
              <a:rPr lang="en-US" sz="1400" i="1" dirty="0">
                <a:latin typeface="+mn-lt"/>
              </a:rPr>
              <a:t>WD</a:t>
            </a:r>
            <a:r>
              <a:rPr lang="en-US" sz="1400" dirty="0">
                <a:latin typeface="+mn-lt"/>
              </a:rPr>
              <a:t> </a:t>
            </a:r>
            <a:r>
              <a:rPr lang="en-US" sz="1400" dirty="0" smtClean="0">
                <a:latin typeface="+mn-lt"/>
              </a:rPr>
              <a:t>2016; Jensen</a:t>
            </a:r>
            <a:r>
              <a:rPr lang="en-US" sz="1400" dirty="0">
                <a:latin typeface="+mn-lt"/>
              </a:rPr>
              <a:t>, </a:t>
            </a:r>
            <a:r>
              <a:rPr lang="en-US" sz="1400" dirty="0" err="1">
                <a:latin typeface="+mn-lt"/>
              </a:rPr>
              <a:t>Mude</a:t>
            </a:r>
            <a:r>
              <a:rPr lang="en-US" sz="1400" dirty="0">
                <a:latin typeface="+mn-lt"/>
              </a:rPr>
              <a:t> &amp; Barrett </a:t>
            </a:r>
            <a:r>
              <a:rPr lang="en-US" sz="1400" i="1" dirty="0" smtClean="0">
                <a:latin typeface="+mn-lt"/>
              </a:rPr>
              <a:t>FP</a:t>
            </a:r>
            <a:r>
              <a:rPr lang="en-US" sz="1400" dirty="0" smtClean="0">
                <a:latin typeface="+mn-lt"/>
              </a:rPr>
              <a:t> 2017)</a:t>
            </a:r>
            <a:endParaRPr lang="en-US" sz="1400" dirty="0">
              <a:latin typeface="+mn-lt"/>
            </a:endParaRPr>
          </a:p>
        </p:txBody>
      </p:sp>
    </p:spTree>
    <p:extLst>
      <p:ext uri="{BB962C8B-B14F-4D97-AF65-F5344CB8AC3E}">
        <p14:creationId xmlns:p14="http://schemas.microsoft.com/office/powerpoint/2010/main" val="6556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smtClean="0">
                <a:latin typeface="+mn-lt"/>
              </a:rPr>
              <a:t>No one factor dominates the others in explaining demand patterns.</a:t>
            </a:r>
            <a:endParaRPr lang="en-US" altLang="ja-JP" sz="2400" b="1" dirty="0" smtClean="0">
              <a:latin typeface="+mn-lt"/>
            </a:endParaRPr>
          </a:p>
          <a:p>
            <a:pPr>
              <a:spcBef>
                <a:spcPts val="600"/>
              </a:spcBef>
              <a:spcAft>
                <a:spcPts val="0"/>
              </a:spcAft>
            </a:pPr>
            <a:endParaRPr lang="en-US" altLang="ja-JP" sz="2000" b="1" dirty="0" smtClean="0">
              <a:latin typeface="+mn-lt"/>
            </a:endParaRPr>
          </a:p>
        </p:txBody>
      </p:sp>
      <p:sp>
        <p:nvSpPr>
          <p:cNvPr id="8" name="TextBox 7"/>
          <p:cNvSpPr txBox="1"/>
          <p:nvPr/>
        </p:nvSpPr>
        <p:spPr>
          <a:xfrm>
            <a:off x="304800" y="6400800"/>
            <a:ext cx="8839200" cy="307777"/>
          </a:xfrm>
          <a:prstGeom prst="rect">
            <a:avLst/>
          </a:prstGeom>
          <a:noFill/>
        </p:spPr>
        <p:txBody>
          <a:bodyPr wrap="square" rtlCol="0">
            <a:spAutoFit/>
          </a:bodyPr>
          <a:lstStyle/>
          <a:p>
            <a:r>
              <a:rPr lang="en-US" sz="1400" dirty="0" smtClean="0">
                <a:latin typeface="+mn-lt"/>
              </a:rPr>
              <a:t>Source: </a:t>
            </a:r>
            <a:r>
              <a:rPr lang="en-US" sz="1400" dirty="0" smtClean="0">
                <a:latin typeface="+mn-lt"/>
              </a:rPr>
              <a:t>Jensen</a:t>
            </a:r>
            <a:r>
              <a:rPr lang="en-US" sz="1400" dirty="0">
                <a:latin typeface="+mn-lt"/>
              </a:rPr>
              <a:t>, </a:t>
            </a:r>
            <a:r>
              <a:rPr lang="en-US" sz="1400" dirty="0" err="1">
                <a:latin typeface="+mn-lt"/>
              </a:rPr>
              <a:t>Mude</a:t>
            </a:r>
            <a:r>
              <a:rPr lang="en-US" sz="1400" dirty="0">
                <a:latin typeface="+mn-lt"/>
              </a:rPr>
              <a:t> &amp; Barrett </a:t>
            </a:r>
            <a:r>
              <a:rPr lang="en-US" sz="1400" i="1" dirty="0" smtClean="0">
                <a:latin typeface="+mn-lt"/>
              </a:rPr>
              <a:t>FP</a:t>
            </a:r>
            <a:r>
              <a:rPr lang="en-US" sz="1400" dirty="0" smtClean="0">
                <a:latin typeface="+mn-lt"/>
              </a:rPr>
              <a:t> 2017)</a:t>
            </a:r>
            <a:endParaRPr lang="en-US" sz="1400" dirty="0">
              <a:latin typeface="+mn-lt"/>
            </a:endParaRPr>
          </a:p>
        </p:txBody>
      </p:sp>
      <p:pic>
        <p:nvPicPr>
          <p:cNvPr id="2" name="Picture 1"/>
          <p:cNvPicPr>
            <a:picLocks noChangeAspect="1"/>
          </p:cNvPicPr>
          <p:nvPr/>
        </p:nvPicPr>
        <p:blipFill>
          <a:blip r:embed="rId3"/>
          <a:stretch>
            <a:fillRect/>
          </a:stretch>
        </p:blipFill>
        <p:spPr>
          <a:xfrm>
            <a:off x="2009546" y="1496844"/>
            <a:ext cx="4953000" cy="4859252"/>
          </a:xfrm>
          <a:prstGeom prst="rect">
            <a:avLst/>
          </a:prstGeom>
        </p:spPr>
      </p:pic>
    </p:spTree>
    <p:extLst>
      <p:ext uri="{BB962C8B-B14F-4D97-AF65-F5344CB8AC3E}">
        <p14:creationId xmlns:p14="http://schemas.microsoft.com/office/powerpoint/2010/main" val="134235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Key determinants of IBLI uptake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28600" y="975363"/>
            <a:ext cx="8660081" cy="5379244"/>
          </a:xfrm>
          <a:prstGeom prst="rect">
            <a:avLst/>
          </a:prstGeom>
          <a:noFill/>
          <a:ln w="9525">
            <a:noFill/>
            <a:miter lim="800000"/>
            <a:headEnd/>
            <a:tailEnd/>
          </a:ln>
        </p:spPr>
        <p:txBody>
          <a:bodyPr lIns="91429" tIns="45714" rIns="91429" bIns="45714"/>
          <a:lstStyle/>
          <a:p>
            <a:r>
              <a:rPr lang="en-US" altLang="ja-JP" sz="2400" b="1" dirty="0" smtClean="0">
                <a:latin typeface="+mn-lt"/>
              </a:rPr>
              <a:t>Demand depends a lot on less poor herding households and on insurance company loadings on premium rate. If it’s a social protection device, might need government/donor subsidy.</a:t>
            </a:r>
            <a:endParaRPr lang="en-US" altLang="ja-JP" sz="2400" b="1" dirty="0" smtClean="0">
              <a:latin typeface="+mn-lt"/>
            </a:endParaRPr>
          </a:p>
          <a:p>
            <a:pPr>
              <a:spcBef>
                <a:spcPts val="600"/>
              </a:spcBef>
              <a:spcAft>
                <a:spcPts val="0"/>
              </a:spcAft>
            </a:pPr>
            <a:endParaRPr lang="en-US" altLang="ja-JP" sz="2000" b="1" dirty="0" smtClean="0">
              <a:latin typeface="+mn-lt"/>
            </a:endParaRPr>
          </a:p>
        </p:txBody>
      </p:sp>
      <p:sp>
        <p:nvSpPr>
          <p:cNvPr id="8" name="TextBox 7"/>
          <p:cNvSpPr txBox="1"/>
          <p:nvPr/>
        </p:nvSpPr>
        <p:spPr>
          <a:xfrm>
            <a:off x="304800" y="6400800"/>
            <a:ext cx="8839200" cy="307777"/>
          </a:xfrm>
          <a:prstGeom prst="rect">
            <a:avLst/>
          </a:prstGeom>
          <a:noFill/>
        </p:spPr>
        <p:txBody>
          <a:bodyPr wrap="square" rtlCol="0">
            <a:spAutoFit/>
          </a:bodyPr>
          <a:lstStyle/>
          <a:p>
            <a:r>
              <a:rPr lang="en-US" sz="1400" dirty="0" smtClean="0">
                <a:latin typeface="+mn-lt"/>
              </a:rPr>
              <a:t>Source: </a:t>
            </a:r>
            <a:r>
              <a:rPr lang="en-US" sz="1400" dirty="0" err="1" smtClean="0">
                <a:latin typeface="+mn-lt"/>
              </a:rPr>
              <a:t>Chantarat</a:t>
            </a:r>
            <a:r>
              <a:rPr lang="en-US" sz="1400" dirty="0" smtClean="0">
                <a:latin typeface="+mn-lt"/>
              </a:rPr>
              <a:t> et al. </a:t>
            </a:r>
            <a:r>
              <a:rPr lang="en-US" sz="1400" i="1" dirty="0" smtClean="0">
                <a:latin typeface="+mn-lt"/>
              </a:rPr>
              <a:t>WD</a:t>
            </a:r>
            <a:r>
              <a:rPr lang="en-US" sz="1400" dirty="0" smtClean="0">
                <a:latin typeface="+mn-lt"/>
              </a:rPr>
              <a:t> 2017</a:t>
            </a:r>
            <a:endParaRPr lang="en-US" sz="1400" dirty="0">
              <a:latin typeface="+mn-lt"/>
            </a:endParaRPr>
          </a:p>
        </p:txBody>
      </p:sp>
      <p:pic>
        <p:nvPicPr>
          <p:cNvPr id="4" name="Picture 3"/>
          <p:cNvPicPr>
            <a:picLocks noChangeAspect="1"/>
          </p:cNvPicPr>
          <p:nvPr/>
        </p:nvPicPr>
        <p:blipFill>
          <a:blip r:embed="rId3"/>
          <a:stretch>
            <a:fillRect/>
          </a:stretch>
        </p:blipFill>
        <p:spPr>
          <a:xfrm>
            <a:off x="4239806" y="2268650"/>
            <a:ext cx="4433635" cy="3264905"/>
          </a:xfrm>
          <a:prstGeom prst="rect">
            <a:avLst/>
          </a:prstGeom>
        </p:spPr>
      </p:pic>
      <p:pic>
        <p:nvPicPr>
          <p:cNvPr id="5" name="Picture 4"/>
          <p:cNvPicPr>
            <a:picLocks noChangeAspect="1"/>
          </p:cNvPicPr>
          <p:nvPr/>
        </p:nvPicPr>
        <p:blipFill>
          <a:blip r:embed="rId4"/>
          <a:stretch>
            <a:fillRect/>
          </a:stretch>
        </p:blipFill>
        <p:spPr>
          <a:xfrm>
            <a:off x="329465" y="2295086"/>
            <a:ext cx="4242535" cy="3238469"/>
          </a:xfrm>
          <a:prstGeom prst="rect">
            <a:avLst/>
          </a:prstGeom>
        </p:spPr>
      </p:pic>
    </p:spTree>
    <p:extLst>
      <p:ext uri="{BB962C8B-B14F-4D97-AF65-F5344CB8AC3E}">
        <p14:creationId xmlns:p14="http://schemas.microsoft.com/office/powerpoint/2010/main" val="3623239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Positive Impacts</a:t>
            </a:r>
            <a:endParaRPr lang="en-US" sz="2800" b="1" dirty="0">
              <a:solidFill>
                <a:schemeClr val="bg1"/>
              </a:solidFill>
            </a:endParaRPr>
          </a:p>
        </p:txBody>
      </p:sp>
      <p:sp>
        <p:nvSpPr>
          <p:cNvPr id="18438" name="Rectangle 3"/>
          <p:cNvSpPr>
            <a:spLocks noChangeArrowheads="1"/>
          </p:cNvSpPr>
          <p:nvPr/>
        </p:nvSpPr>
        <p:spPr bwMode="auto">
          <a:xfrm>
            <a:off x="457200" y="1008423"/>
            <a:ext cx="8458200" cy="5257800"/>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000" b="1" dirty="0" smtClean="0">
                <a:latin typeface="+mn-lt"/>
              </a:rPr>
              <a:t>IBLI coverage:</a:t>
            </a:r>
          </a:p>
          <a:p>
            <a:pPr marL="114300" indent="-114300" eaLnBrk="1" hangingPunct="1">
              <a:spcBef>
                <a:spcPts val="0"/>
              </a:spcBef>
              <a:spcAft>
                <a:spcPts val="0"/>
              </a:spcAft>
              <a:buFont typeface="Arial" pitchFamily="34" charset="0"/>
              <a:buChar char="•"/>
            </a:pPr>
            <a:r>
              <a:rPr lang="en-US" sz="2000" dirty="0" smtClean="0">
                <a:latin typeface="+mn-lt"/>
              </a:rPr>
              <a:t>Increases animal health expenditures, milk income/TLU, total </a:t>
            </a:r>
            <a:r>
              <a:rPr lang="en-US" sz="2000" dirty="0" err="1" smtClean="0">
                <a:latin typeface="+mn-lt"/>
              </a:rPr>
              <a:t>hh</a:t>
            </a:r>
            <a:r>
              <a:rPr lang="en-US" sz="2000" dirty="0" smtClean="0">
                <a:latin typeface="+mn-lt"/>
              </a:rPr>
              <a:t> income, child MUAC, and non-distress livestock sales</a:t>
            </a:r>
          </a:p>
          <a:p>
            <a:pPr marL="114300" indent="-114300" eaLnBrk="1" hangingPunct="1">
              <a:spcBef>
                <a:spcPts val="0"/>
              </a:spcBef>
              <a:spcAft>
                <a:spcPts val="0"/>
              </a:spcAft>
              <a:buFont typeface="Arial" pitchFamily="34" charset="0"/>
              <a:buChar char="•"/>
            </a:pPr>
            <a:endParaRPr lang="en-US" sz="2000" dirty="0" smtClean="0">
              <a:latin typeface="+mn-lt"/>
            </a:endParaRPr>
          </a:p>
          <a:p>
            <a:pPr marL="114300" indent="-114300" eaLnBrk="1" hangingPunct="1">
              <a:spcBef>
                <a:spcPts val="0"/>
              </a:spcBef>
              <a:spcAft>
                <a:spcPts val="0"/>
              </a:spcAft>
              <a:buFont typeface="Arial" pitchFamily="34" charset="0"/>
              <a:buChar char="•"/>
            </a:pPr>
            <a:r>
              <a:rPr lang="en-US" sz="2000" dirty="0" smtClean="0">
                <a:latin typeface="+mn-lt"/>
              </a:rPr>
              <a:t>Reduced distress livestock sales, herd losses, and meal skipping during drought</a:t>
            </a:r>
          </a:p>
          <a:p>
            <a:pPr marL="114300" indent="-114300" eaLnBrk="1" hangingPunct="1">
              <a:spcBef>
                <a:spcPts val="0"/>
              </a:spcBef>
              <a:spcAft>
                <a:spcPts val="0"/>
              </a:spcAft>
              <a:buFont typeface="Arial" pitchFamily="34" charset="0"/>
              <a:buChar char="•"/>
            </a:pPr>
            <a:endParaRPr lang="en-US" sz="2000" dirty="0" smtClean="0">
              <a:latin typeface="+mn-lt"/>
            </a:endParaRPr>
          </a:p>
          <a:p>
            <a:pPr marL="114300" indent="-114300" eaLnBrk="1" hangingPunct="1">
              <a:spcBef>
                <a:spcPts val="0"/>
              </a:spcBef>
              <a:spcAft>
                <a:spcPts val="0"/>
              </a:spcAft>
              <a:buFont typeface="Arial" pitchFamily="34" charset="0"/>
              <a:buChar char="•"/>
            </a:pPr>
            <a:r>
              <a:rPr lang="en-US" sz="2000" dirty="0" smtClean="0">
                <a:latin typeface="+mn-lt"/>
              </a:rPr>
              <a:t>Reduced non-drought herd size in Kenya (reduced precautionary savings?), increased non-drought herd size in Ethiopia (better ROI?)</a:t>
            </a:r>
          </a:p>
          <a:p>
            <a:pPr marL="114300" indent="-114300" eaLnBrk="1" hangingPunct="1">
              <a:spcBef>
                <a:spcPts val="0"/>
              </a:spcBef>
              <a:spcAft>
                <a:spcPts val="0"/>
              </a:spcAft>
              <a:buFont typeface="Arial" pitchFamily="34" charset="0"/>
              <a:buChar char="•"/>
            </a:pPr>
            <a:endParaRPr lang="en-US" sz="2000" dirty="0" smtClean="0">
              <a:latin typeface="+mn-lt"/>
            </a:endParaRPr>
          </a:p>
          <a:p>
            <a:pPr marL="114300" indent="-114300" eaLnBrk="1" hangingPunct="1">
              <a:spcBef>
                <a:spcPts val="0"/>
              </a:spcBef>
              <a:spcAft>
                <a:spcPts val="0"/>
              </a:spcAft>
              <a:buFont typeface="Arial" pitchFamily="34" charset="0"/>
              <a:buChar char="•"/>
            </a:pPr>
            <a:r>
              <a:rPr lang="en-US" sz="2000" dirty="0" smtClean="0">
                <a:latin typeface="+mn-lt"/>
              </a:rPr>
              <a:t>Initially reduces herding effort, which then recovers as herders learn IBLI</a:t>
            </a:r>
          </a:p>
          <a:p>
            <a:pPr marL="114300" indent="-114300" eaLnBrk="1" hangingPunct="1">
              <a:spcBef>
                <a:spcPts val="0"/>
              </a:spcBef>
              <a:spcAft>
                <a:spcPts val="0"/>
              </a:spcAft>
              <a:buFont typeface="Arial" pitchFamily="34" charset="0"/>
              <a:buChar char="•"/>
            </a:pPr>
            <a:endParaRPr lang="en-US" sz="2000" dirty="0">
              <a:latin typeface="+mn-lt"/>
            </a:endParaRPr>
          </a:p>
          <a:p>
            <a:pPr marL="114300" indent="-114300" eaLnBrk="1" hangingPunct="1">
              <a:spcBef>
                <a:spcPts val="0"/>
              </a:spcBef>
              <a:spcAft>
                <a:spcPts val="0"/>
              </a:spcAft>
              <a:buFont typeface="Arial" pitchFamily="34" charset="0"/>
              <a:buChar char="•"/>
            </a:pPr>
            <a:r>
              <a:rPr lang="en-US" sz="2000" dirty="0" smtClean="0">
                <a:latin typeface="+mn-lt"/>
              </a:rPr>
              <a:t> Increases subjective well-being by far more than buyer’s remorse effects of lapsed insurance that doesn’t pay out. </a:t>
            </a:r>
          </a:p>
          <a:p>
            <a:pPr marL="114300" indent="-114300" eaLnBrk="1" hangingPunct="1">
              <a:spcBef>
                <a:spcPts val="0"/>
              </a:spcBef>
              <a:spcAft>
                <a:spcPts val="0"/>
              </a:spcAft>
              <a:buFont typeface="Arial" pitchFamily="34" charset="0"/>
              <a:buChar char="•"/>
            </a:pPr>
            <a:endParaRPr lang="en-US" sz="2000" dirty="0" smtClean="0">
              <a:latin typeface="+mn-lt"/>
            </a:endParaRPr>
          </a:p>
          <a:p>
            <a:pPr marL="114300" indent="-114300" eaLnBrk="1" hangingPunct="1">
              <a:spcBef>
                <a:spcPts val="0"/>
              </a:spcBef>
              <a:spcAft>
                <a:spcPts val="0"/>
              </a:spcAft>
              <a:buFont typeface="Arial" pitchFamily="34" charset="0"/>
              <a:buChar char="•"/>
            </a:pPr>
            <a:r>
              <a:rPr lang="en-US" sz="2000" dirty="0" smtClean="0">
                <a:latin typeface="+mn-lt"/>
              </a:rPr>
              <a:t> Crowds in informal transfers within communities, addressing basis risk</a:t>
            </a:r>
          </a:p>
          <a:p>
            <a:pPr marL="114300" indent="-114300" eaLnBrk="1" hangingPunct="1">
              <a:spcBef>
                <a:spcPts val="0"/>
              </a:spcBef>
              <a:spcAft>
                <a:spcPts val="0"/>
              </a:spcAft>
              <a:buFont typeface="Arial" pitchFamily="34" charset="0"/>
              <a:buChar char="•"/>
            </a:pPr>
            <a:endParaRPr lang="en-US" sz="2000" dirty="0">
              <a:latin typeface="+mn-lt"/>
            </a:endParaRPr>
          </a:p>
          <a:p>
            <a:pPr marL="114300" indent="-114300" eaLnBrk="1" hangingPunct="1">
              <a:spcBef>
                <a:spcPts val="0"/>
              </a:spcBef>
              <a:spcAft>
                <a:spcPts val="0"/>
              </a:spcAft>
              <a:buFont typeface="Arial" pitchFamily="34" charset="0"/>
              <a:buChar char="•"/>
            </a:pPr>
            <a:r>
              <a:rPr lang="en-US" sz="2000" b="1" dirty="0" smtClean="0">
                <a:solidFill>
                  <a:srgbClr val="FF0000"/>
                </a:solidFill>
                <a:latin typeface="+mn-lt"/>
              </a:rPr>
              <a:t>Marginal impact on income or MUAC is 6-45x that of HSNP cash transfers!</a:t>
            </a:r>
          </a:p>
          <a:p>
            <a:pPr marL="114300" indent="-114300" eaLnBrk="1" hangingPunct="1">
              <a:spcBef>
                <a:spcPts val="0"/>
              </a:spcBef>
              <a:spcAft>
                <a:spcPts val="0"/>
              </a:spcAft>
              <a:buFont typeface="Arial" pitchFamily="34" charset="0"/>
              <a:buChar char="•"/>
            </a:pPr>
            <a:endParaRPr lang="en-US" sz="2000" dirty="0" smtClean="0">
              <a:latin typeface="+mn-lt"/>
            </a:endParaRPr>
          </a:p>
          <a:p>
            <a:pPr eaLnBrk="1" hangingPunct="1">
              <a:spcBef>
                <a:spcPts val="0"/>
              </a:spcBef>
              <a:spcAft>
                <a:spcPts val="600"/>
              </a:spcAft>
            </a:pPr>
            <a:endParaRPr lang="en-US" sz="1600" dirty="0" smtClean="0">
              <a:latin typeface="+mn-lt"/>
            </a:endParaRPr>
          </a:p>
        </p:txBody>
      </p:sp>
      <p:sp>
        <p:nvSpPr>
          <p:cNvPr id="9" name="TextBox 8"/>
          <p:cNvSpPr txBox="1"/>
          <p:nvPr/>
        </p:nvSpPr>
        <p:spPr>
          <a:xfrm>
            <a:off x="94770" y="6325641"/>
            <a:ext cx="8915400" cy="276999"/>
          </a:xfrm>
          <a:prstGeom prst="rect">
            <a:avLst/>
          </a:prstGeom>
          <a:noFill/>
        </p:spPr>
        <p:txBody>
          <a:bodyPr wrap="square" rtlCol="0">
            <a:spAutoFit/>
          </a:bodyPr>
          <a:lstStyle/>
          <a:p>
            <a:r>
              <a:rPr lang="en-US" sz="1200" dirty="0" smtClean="0">
                <a:latin typeface="+mn-lt"/>
              </a:rPr>
              <a:t>Jensen, Barrett &amp; </a:t>
            </a:r>
            <a:r>
              <a:rPr lang="en-US" sz="1200" dirty="0" err="1" smtClean="0">
                <a:latin typeface="+mn-lt"/>
              </a:rPr>
              <a:t>Mude</a:t>
            </a:r>
            <a:r>
              <a:rPr lang="en-US" sz="1200" dirty="0" smtClean="0">
                <a:latin typeface="+mn-lt"/>
              </a:rPr>
              <a:t> </a:t>
            </a:r>
            <a:r>
              <a:rPr lang="en-US" sz="1200" i="1" dirty="0" smtClean="0">
                <a:latin typeface="+mn-lt"/>
              </a:rPr>
              <a:t>JDE</a:t>
            </a:r>
            <a:r>
              <a:rPr lang="en-US" sz="1200" dirty="0" smtClean="0">
                <a:latin typeface="+mn-lt"/>
              </a:rPr>
              <a:t> 2017</a:t>
            </a:r>
            <a:r>
              <a:rPr lang="en-US" sz="1200" dirty="0">
                <a:latin typeface="+mn-lt"/>
              </a:rPr>
              <a:t>; </a:t>
            </a:r>
            <a:r>
              <a:rPr lang="en-US" sz="1200" dirty="0" err="1">
                <a:latin typeface="+mn-lt"/>
              </a:rPr>
              <a:t>Toth</a:t>
            </a:r>
            <a:r>
              <a:rPr lang="en-US" sz="1200" dirty="0">
                <a:latin typeface="+mn-lt"/>
              </a:rPr>
              <a:t> et al. </a:t>
            </a:r>
            <a:r>
              <a:rPr lang="en-US" sz="1200" dirty="0" smtClean="0">
                <a:latin typeface="+mn-lt"/>
              </a:rPr>
              <a:t>2018; ; </a:t>
            </a:r>
            <a:r>
              <a:rPr lang="en-US" sz="1200" dirty="0">
                <a:latin typeface="+mn-lt"/>
              </a:rPr>
              <a:t>Janzen &amp; </a:t>
            </a:r>
            <a:r>
              <a:rPr lang="en-US" sz="1200" dirty="0" smtClean="0">
                <a:latin typeface="+mn-lt"/>
              </a:rPr>
              <a:t>Carter; </a:t>
            </a:r>
            <a:r>
              <a:rPr lang="en-US" sz="1200" dirty="0" err="1" smtClean="0">
                <a:latin typeface="+mn-lt"/>
              </a:rPr>
              <a:t>Tafere</a:t>
            </a:r>
            <a:r>
              <a:rPr lang="en-US" sz="1200" dirty="0" smtClean="0">
                <a:latin typeface="+mn-lt"/>
              </a:rPr>
              <a:t>, </a:t>
            </a:r>
            <a:r>
              <a:rPr lang="en-US" sz="1200" dirty="0" err="1" smtClean="0">
                <a:latin typeface="+mn-lt"/>
              </a:rPr>
              <a:t>Brrett</a:t>
            </a:r>
            <a:r>
              <a:rPr lang="en-US" sz="1200" dirty="0" smtClean="0">
                <a:latin typeface="+mn-lt"/>
              </a:rPr>
              <a:t> &amp; Lentz; Takahashi, Barrett &amp; Ikegami - all </a:t>
            </a:r>
            <a:r>
              <a:rPr lang="en-US" sz="1200" i="1" dirty="0">
                <a:latin typeface="+mn-lt"/>
              </a:rPr>
              <a:t>AJAE </a:t>
            </a:r>
            <a:r>
              <a:rPr lang="en-US" sz="1200" dirty="0" smtClean="0">
                <a:latin typeface="+mn-lt"/>
              </a:rPr>
              <a:t>2019</a:t>
            </a:r>
            <a:endParaRPr lang="en-US" sz="1200" dirty="0">
              <a:latin typeface="+mn-lt"/>
            </a:endParaRPr>
          </a:p>
        </p:txBody>
      </p:sp>
    </p:spTree>
    <p:extLst>
      <p:ext uri="{BB962C8B-B14F-4D97-AF65-F5344CB8AC3E}">
        <p14:creationId xmlns:p14="http://schemas.microsoft.com/office/powerpoint/2010/main" val="2775546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smtClean="0">
                <a:solidFill>
                  <a:schemeClr val="bg1"/>
                </a:solidFill>
              </a:rPr>
              <a:t>Why IBLI? </a:t>
            </a:r>
            <a:r>
              <a:rPr lang="en-US" sz="2800" b="1" dirty="0">
                <a:solidFill>
                  <a:schemeClr val="bg1"/>
                </a:solidFill>
              </a:rPr>
              <a:t>Poverty Traps </a:t>
            </a:r>
            <a:r>
              <a:rPr lang="en-US" sz="2800" b="1" dirty="0" smtClean="0">
                <a:solidFill>
                  <a:schemeClr val="bg1"/>
                </a:solidFill>
              </a:rPr>
              <a:t>And Catastrophic Risk</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46993" y="1162050"/>
            <a:ext cx="6654790" cy="2438400"/>
          </a:xfrm>
          <a:prstGeom prst="rect">
            <a:avLst/>
          </a:prstGeom>
          <a:noFill/>
          <a:ln w="9525">
            <a:noFill/>
            <a:miter lim="800000"/>
            <a:headEnd/>
            <a:tailEnd/>
          </a:ln>
        </p:spPr>
        <p:txBody>
          <a:bodyPr lIns="91429" tIns="45714" rIns="91429" bIns="45714"/>
          <a:lstStyle/>
          <a:p>
            <a:r>
              <a:rPr lang="en-US" sz="2400" dirty="0" smtClean="0">
                <a:latin typeface="Calibri" pitchFamily="34" charset="0"/>
              </a:rPr>
              <a:t>Poverty traps exist in </a:t>
            </a:r>
            <a:r>
              <a:rPr lang="en-US" sz="2400" dirty="0">
                <a:latin typeface="Calibri" pitchFamily="34" charset="0"/>
              </a:rPr>
              <a:t>the arid and semi-arid lands (ASAL) of </a:t>
            </a:r>
            <a:r>
              <a:rPr lang="en-US" sz="2400" dirty="0" smtClean="0">
                <a:latin typeface="Calibri" pitchFamily="34" charset="0"/>
              </a:rPr>
              <a:t>Kenya/Ethiopia. </a:t>
            </a:r>
            <a:r>
              <a:rPr lang="en-US" sz="2400" b="1" dirty="0" smtClean="0">
                <a:latin typeface="Calibri" pitchFamily="34" charset="0"/>
              </a:rPr>
              <a:t>Catastrophic </a:t>
            </a:r>
            <a:r>
              <a:rPr lang="en-US" sz="2400" b="1" dirty="0">
                <a:latin typeface="Calibri" pitchFamily="34" charset="0"/>
              </a:rPr>
              <a:t>herd loss risk due to major droughts </a:t>
            </a:r>
            <a:r>
              <a:rPr lang="en-US" sz="2400" b="1" dirty="0" smtClean="0">
                <a:latin typeface="Calibri" pitchFamily="34" charset="0"/>
              </a:rPr>
              <a:t>is </a:t>
            </a:r>
            <a:r>
              <a:rPr lang="en-US" sz="2400" b="1" i="1" u="sng" dirty="0">
                <a:latin typeface="Calibri" pitchFamily="34" charset="0"/>
              </a:rPr>
              <a:t>the</a:t>
            </a:r>
            <a:r>
              <a:rPr lang="en-US" sz="2400" b="1" dirty="0">
                <a:latin typeface="Calibri" pitchFamily="34" charset="0"/>
              </a:rPr>
              <a:t> major cause of these </a:t>
            </a:r>
            <a:r>
              <a:rPr lang="en-US" sz="2400" b="1" dirty="0" smtClean="0">
                <a:latin typeface="Calibri" pitchFamily="34" charset="0"/>
              </a:rPr>
              <a:t>dynamics. </a:t>
            </a:r>
            <a:r>
              <a:rPr lang="en-US" sz="2400" dirty="0" smtClean="0">
                <a:latin typeface="Calibri" pitchFamily="34" charset="0"/>
              </a:rPr>
              <a:t>Puts a premium on drought risk management, both for individuals and for society. </a:t>
            </a:r>
          </a:p>
          <a:p>
            <a:pPr>
              <a:buFont typeface="Arial" charset="0"/>
              <a:buNone/>
            </a:pPr>
            <a:endParaRPr lang="en-US" sz="2800" dirty="0">
              <a:latin typeface="Calibri" pitchFamily="34" charset="0"/>
            </a:endParaRPr>
          </a:p>
          <a:p>
            <a:endParaRPr lang="en-US" sz="2400" b="1" dirty="0">
              <a:latin typeface="Calibri" pitchFamily="34" charset="0"/>
            </a:endParaRPr>
          </a:p>
          <a:p>
            <a:pPr>
              <a:buFont typeface="Arial" charset="0"/>
              <a:buNone/>
            </a:pPr>
            <a:endParaRPr lang="en-US" sz="2400" dirty="0" smtClean="0">
              <a:latin typeface="Calibri" pitchFamily="34" charset="0"/>
            </a:endParaRPr>
          </a:p>
          <a:p>
            <a:pPr>
              <a:buFont typeface="Arial" charset="0"/>
              <a:buNone/>
            </a:pPr>
            <a:endParaRPr lang="en-US" sz="2400" dirty="0" smtClean="0">
              <a:latin typeface="Calibri" pitchFamily="34" charset="0"/>
            </a:endParaRPr>
          </a:p>
          <a:p>
            <a:pPr>
              <a:buFont typeface="Arial" charset="0"/>
              <a:buNone/>
            </a:pPr>
            <a:endParaRPr lang="en-US" sz="2400" dirty="0" smtClean="0">
              <a:latin typeface="Calibri" pitchFamily="34" charset="0"/>
            </a:endParaRPr>
          </a:p>
        </p:txBody>
      </p:sp>
      <p:pic>
        <p:nvPicPr>
          <p:cNvPr id="16392" name="Picture 6"/>
          <p:cNvPicPr>
            <a:picLocks noChangeAspect="1" noChangeArrowheads="1"/>
          </p:cNvPicPr>
          <p:nvPr/>
        </p:nvPicPr>
        <p:blipFill>
          <a:blip r:embed="rId3" cstate="print"/>
          <a:srcRect/>
          <a:stretch>
            <a:fillRect/>
          </a:stretch>
        </p:blipFill>
        <p:spPr bwMode="auto">
          <a:xfrm>
            <a:off x="346421" y="3591058"/>
            <a:ext cx="3761581" cy="3085833"/>
          </a:xfrm>
          <a:prstGeom prst="rect">
            <a:avLst/>
          </a:prstGeom>
          <a:noFill/>
          <a:ln w="9525">
            <a:noFill/>
            <a:miter lim="800000"/>
            <a:headEnd/>
            <a:tailEnd/>
          </a:ln>
        </p:spPr>
      </p:pic>
      <p:sp>
        <p:nvSpPr>
          <p:cNvPr id="4" name="TextBox 3"/>
          <p:cNvSpPr txBox="1"/>
          <p:nvPr/>
        </p:nvSpPr>
        <p:spPr>
          <a:xfrm>
            <a:off x="246993" y="2984287"/>
            <a:ext cx="6458607" cy="461665"/>
          </a:xfrm>
          <a:prstGeom prst="rect">
            <a:avLst/>
          </a:prstGeom>
          <a:noFill/>
        </p:spPr>
        <p:txBody>
          <a:bodyPr wrap="square" rtlCol="0">
            <a:spAutoFit/>
          </a:bodyPr>
          <a:lstStyle/>
          <a:p>
            <a:r>
              <a:rPr lang="en-US" sz="1200" dirty="0" smtClean="0">
                <a:latin typeface="+mn-lt"/>
              </a:rPr>
              <a:t>Sources: </a:t>
            </a:r>
            <a:r>
              <a:rPr lang="en-US" sz="1200" dirty="0" err="1" smtClean="0">
                <a:latin typeface="+mn-lt"/>
              </a:rPr>
              <a:t>Lybbert</a:t>
            </a:r>
            <a:r>
              <a:rPr lang="en-US" sz="1200" dirty="0" smtClean="0">
                <a:latin typeface="+mn-lt"/>
              </a:rPr>
              <a:t> et al. (2004 </a:t>
            </a:r>
            <a:r>
              <a:rPr lang="en-US" sz="1200" i="1" dirty="0" smtClean="0">
                <a:latin typeface="+mn-lt"/>
              </a:rPr>
              <a:t>EJ</a:t>
            </a:r>
            <a:r>
              <a:rPr lang="en-US" sz="1200" dirty="0" smtClean="0">
                <a:latin typeface="+mn-lt"/>
              </a:rPr>
              <a:t>) and </a:t>
            </a:r>
            <a:r>
              <a:rPr lang="en-US" sz="1200" dirty="0">
                <a:latin typeface="+mn-lt"/>
              </a:rPr>
              <a:t>Santos &amp; Barrett (2011 </a:t>
            </a:r>
            <a:r>
              <a:rPr lang="en-US" sz="1200" i="1" dirty="0">
                <a:latin typeface="+mn-lt"/>
              </a:rPr>
              <a:t>JDE, </a:t>
            </a:r>
            <a:r>
              <a:rPr lang="en-US" sz="1200" dirty="0">
                <a:latin typeface="+mn-lt"/>
              </a:rPr>
              <a:t>2019 </a:t>
            </a:r>
            <a:r>
              <a:rPr lang="en-US" sz="1200" dirty="0" smtClean="0">
                <a:latin typeface="+mn-lt"/>
              </a:rPr>
              <a:t>UCP/NBER </a:t>
            </a:r>
            <a:r>
              <a:rPr lang="en-US" sz="1200" dirty="0">
                <a:latin typeface="+mn-lt"/>
              </a:rPr>
              <a:t>volume) </a:t>
            </a:r>
            <a:r>
              <a:rPr lang="en-US" sz="1200" dirty="0" smtClean="0">
                <a:latin typeface="+mn-lt"/>
              </a:rPr>
              <a:t>on </a:t>
            </a:r>
            <a:r>
              <a:rPr lang="en-US" sz="1200" dirty="0" err="1" smtClean="0">
                <a:latin typeface="+mn-lt"/>
              </a:rPr>
              <a:t>Boran</a:t>
            </a:r>
            <a:r>
              <a:rPr lang="en-US" sz="1200" dirty="0" smtClean="0">
                <a:latin typeface="+mn-lt"/>
              </a:rPr>
              <a:t> in s. Ethiopia. Barrett et al. (2006 </a:t>
            </a:r>
            <a:r>
              <a:rPr lang="en-US" sz="1200" i="1" dirty="0" smtClean="0">
                <a:latin typeface="+mn-lt"/>
              </a:rPr>
              <a:t>JDS</a:t>
            </a:r>
            <a:r>
              <a:rPr lang="en-US" sz="1200" dirty="0" smtClean="0">
                <a:latin typeface="+mn-lt"/>
              </a:rPr>
              <a:t>) and </a:t>
            </a:r>
            <a:r>
              <a:rPr lang="en-US" sz="1200" dirty="0" err="1" smtClean="0">
                <a:latin typeface="+mn-lt"/>
              </a:rPr>
              <a:t>Chantarat</a:t>
            </a:r>
            <a:r>
              <a:rPr lang="en-US" sz="1200" dirty="0" smtClean="0">
                <a:latin typeface="+mn-lt"/>
              </a:rPr>
              <a:t> et al. (2017 </a:t>
            </a:r>
            <a:r>
              <a:rPr lang="en-US" sz="1200" i="1" dirty="0" smtClean="0">
                <a:latin typeface="+mn-lt"/>
              </a:rPr>
              <a:t>WD</a:t>
            </a:r>
            <a:r>
              <a:rPr lang="en-US" sz="1200" dirty="0" smtClean="0">
                <a:latin typeface="+mn-lt"/>
              </a:rPr>
              <a:t>) among n. Kenyan pastoralists.</a:t>
            </a:r>
            <a:endParaRPr lang="en-US" sz="1200" dirty="0">
              <a:latin typeface="+mn-lt"/>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220" t="8890" r="14779" b="6665"/>
          <a:stretch/>
        </p:blipFill>
        <p:spPr>
          <a:xfrm>
            <a:off x="6854479" y="1033463"/>
            <a:ext cx="2057400" cy="2895600"/>
          </a:xfrm>
          <a:prstGeom prst="rect">
            <a:avLst/>
          </a:prstGeom>
        </p:spPr>
      </p:pic>
      <p:sp>
        <p:nvSpPr>
          <p:cNvPr id="11" name="TextBox 10"/>
          <p:cNvSpPr txBox="1"/>
          <p:nvPr/>
        </p:nvSpPr>
        <p:spPr>
          <a:xfrm>
            <a:off x="4221608" y="4387096"/>
            <a:ext cx="4690271" cy="1754326"/>
          </a:xfrm>
          <a:prstGeom prst="rect">
            <a:avLst/>
          </a:prstGeom>
          <a:noFill/>
        </p:spPr>
        <p:txBody>
          <a:bodyPr wrap="square" rtlCol="0">
            <a:spAutoFit/>
          </a:bodyPr>
          <a:lstStyle/>
          <a:p>
            <a:r>
              <a:rPr lang="en-US" sz="2400" dirty="0" smtClean="0">
                <a:latin typeface="+mn-lt"/>
              </a:rPr>
              <a:t>In the presence of stochastic poverty traps, the ‘paradox of social protection’ implies high social returns to effective risk protection.   </a:t>
            </a:r>
            <a:r>
              <a:rPr lang="en-US" sz="1200" dirty="0" smtClean="0">
                <a:latin typeface="+mn-lt"/>
              </a:rPr>
              <a:t>(Ikegami et al. 2019 UCP/NBER volume). </a:t>
            </a:r>
            <a:endParaRPr lang="en-US" sz="1200" dirty="0">
              <a:latin typeface="+mn-lt"/>
            </a:endParaRPr>
          </a:p>
        </p:txBody>
      </p:sp>
    </p:spTree>
    <p:extLst>
      <p:ext uri="{BB962C8B-B14F-4D97-AF65-F5344CB8AC3E}">
        <p14:creationId xmlns:p14="http://schemas.microsoft.com/office/powerpoint/2010/main" val="1794952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IBLI’s Positive Impacts</a:t>
            </a:r>
            <a:endParaRPr lang="en-US" sz="2800" b="1" dirty="0">
              <a:solidFill>
                <a:schemeClr val="bg1"/>
              </a:solidFill>
            </a:endParaRPr>
          </a:p>
        </p:txBody>
      </p:sp>
      <p:sp>
        <p:nvSpPr>
          <p:cNvPr id="18438" name="Rectangle 3"/>
          <p:cNvSpPr>
            <a:spLocks noChangeArrowheads="1"/>
          </p:cNvSpPr>
          <p:nvPr/>
        </p:nvSpPr>
        <p:spPr bwMode="auto">
          <a:xfrm>
            <a:off x="457200" y="1008423"/>
            <a:ext cx="8458200" cy="5257800"/>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800" b="1" dirty="0" smtClean="0">
                <a:latin typeface="+mn-lt"/>
              </a:rPr>
              <a:t>Drought coping behavioral response to IBLI indemnity payments varies:</a:t>
            </a:r>
          </a:p>
          <a:p>
            <a:pPr eaLnBrk="1" hangingPunct="1">
              <a:spcBef>
                <a:spcPts val="0"/>
              </a:spcBef>
              <a:spcAft>
                <a:spcPts val="0"/>
              </a:spcAft>
            </a:pPr>
            <a:endParaRPr lang="en-US" sz="2800" dirty="0">
              <a:latin typeface="+mn-lt"/>
            </a:endParaRPr>
          </a:p>
          <a:p>
            <a:pPr eaLnBrk="1" hangingPunct="1">
              <a:spcBef>
                <a:spcPts val="0"/>
              </a:spcBef>
              <a:spcAft>
                <a:spcPts val="0"/>
              </a:spcAft>
            </a:pPr>
            <a:r>
              <a:rPr lang="en-US" sz="2800" b="1" dirty="0" smtClean="0">
                <a:latin typeface="+mn-lt"/>
              </a:rPr>
              <a:t>Poorer households: </a:t>
            </a:r>
            <a:r>
              <a:rPr lang="en-US" sz="2800" dirty="0" smtClean="0">
                <a:latin typeface="+mn-lt"/>
              </a:rPr>
              <a:t>49% reduction in skipping meals and 54% reduction in distress livestock sales. So improve immediate nutrition/human capital and safeguard future productive assets.</a:t>
            </a:r>
          </a:p>
          <a:p>
            <a:pPr eaLnBrk="1" hangingPunct="1">
              <a:spcBef>
                <a:spcPts val="0"/>
              </a:spcBef>
              <a:spcAft>
                <a:spcPts val="0"/>
              </a:spcAft>
            </a:pPr>
            <a:endParaRPr lang="en-US" sz="2800" dirty="0">
              <a:latin typeface="+mn-lt"/>
            </a:endParaRPr>
          </a:p>
          <a:p>
            <a:pPr eaLnBrk="1" hangingPunct="1">
              <a:spcBef>
                <a:spcPts val="0"/>
              </a:spcBef>
              <a:spcAft>
                <a:spcPts val="0"/>
              </a:spcAft>
            </a:pPr>
            <a:r>
              <a:rPr lang="en-US" sz="2800" b="1" dirty="0" smtClean="0">
                <a:latin typeface="+mn-lt"/>
              </a:rPr>
              <a:t>Wealthier households:</a:t>
            </a:r>
            <a:r>
              <a:rPr lang="en-US" sz="2800" dirty="0" smtClean="0">
                <a:latin typeface="+mn-lt"/>
              </a:rPr>
              <a:t> 96% reduction in distress herd  sales; no effect on skipping meals. Those who could otherwise consumption smooth can preserve their productive capital</a:t>
            </a:r>
          </a:p>
          <a:p>
            <a:pPr eaLnBrk="1" hangingPunct="1">
              <a:spcBef>
                <a:spcPts val="1200"/>
              </a:spcBef>
              <a:spcAft>
                <a:spcPts val="0"/>
              </a:spcAft>
            </a:pPr>
            <a:r>
              <a:rPr lang="en-US" sz="1400" dirty="0" smtClean="0">
                <a:latin typeface="+mn-lt"/>
              </a:rPr>
              <a:t>Source: Janzen &amp; Carter </a:t>
            </a:r>
            <a:r>
              <a:rPr lang="en-US" sz="1400" i="1" dirty="0" smtClean="0">
                <a:latin typeface="+mn-lt"/>
              </a:rPr>
              <a:t>AJAE</a:t>
            </a:r>
            <a:r>
              <a:rPr lang="en-US" sz="1400" dirty="0" smtClean="0">
                <a:latin typeface="+mn-lt"/>
              </a:rPr>
              <a:t> 2019</a:t>
            </a:r>
            <a:endParaRPr lang="en-US" sz="1400" dirty="0" smtClean="0">
              <a:latin typeface="+mn-lt"/>
            </a:endParaRPr>
          </a:p>
          <a:p>
            <a:pPr marL="114300" indent="-114300" eaLnBrk="1" hangingPunct="1">
              <a:spcBef>
                <a:spcPts val="0"/>
              </a:spcBef>
              <a:spcAft>
                <a:spcPts val="0"/>
              </a:spcAft>
              <a:buFont typeface="Arial" pitchFamily="34" charset="0"/>
              <a:buChar char="•"/>
            </a:pPr>
            <a:endParaRPr lang="en-US" sz="2800" dirty="0" smtClean="0">
              <a:latin typeface="+mn-lt"/>
            </a:endParaRPr>
          </a:p>
          <a:p>
            <a:pPr eaLnBrk="1" hangingPunct="1">
              <a:spcBef>
                <a:spcPts val="0"/>
              </a:spcBef>
              <a:spcAft>
                <a:spcPts val="600"/>
              </a:spcAft>
            </a:pPr>
            <a:endParaRPr lang="en-US" sz="2800" dirty="0" smtClean="0">
              <a:latin typeface="+mn-lt"/>
            </a:endParaRPr>
          </a:p>
        </p:txBody>
      </p:sp>
    </p:spTree>
    <p:extLst>
      <p:ext uri="{BB962C8B-B14F-4D97-AF65-F5344CB8AC3E}">
        <p14:creationId xmlns:p14="http://schemas.microsoft.com/office/powerpoint/2010/main" val="4024298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Next steps w/IBLI?</a:t>
            </a:r>
            <a:endParaRPr lang="en-US" sz="2800" b="1" dirty="0">
              <a:solidFill>
                <a:schemeClr val="bg1"/>
              </a:solidFill>
            </a:endParaRPr>
          </a:p>
        </p:txBody>
      </p:sp>
      <p:sp>
        <p:nvSpPr>
          <p:cNvPr id="18438" name="Rectangle 3"/>
          <p:cNvSpPr>
            <a:spLocks noChangeArrowheads="1"/>
          </p:cNvSpPr>
          <p:nvPr/>
        </p:nvSpPr>
        <p:spPr bwMode="auto">
          <a:xfrm>
            <a:off x="434468" y="1066800"/>
            <a:ext cx="8176132" cy="1158015"/>
          </a:xfrm>
          <a:prstGeom prst="rect">
            <a:avLst/>
          </a:prstGeom>
          <a:noFill/>
          <a:ln w="9525">
            <a:noFill/>
            <a:miter lim="800000"/>
            <a:headEnd/>
            <a:tailEnd/>
          </a:ln>
        </p:spPr>
        <p:txBody>
          <a:bodyPr lIns="91429" tIns="45714" rIns="91429" bIns="45714"/>
          <a:lstStyle/>
          <a:p>
            <a:pPr eaLnBrk="1" hangingPunct="1">
              <a:spcBef>
                <a:spcPts val="0"/>
              </a:spcBef>
              <a:spcAft>
                <a:spcPts val="0"/>
              </a:spcAft>
            </a:pPr>
            <a:r>
              <a:rPr lang="en-US" sz="2000" b="1" dirty="0" smtClean="0">
                <a:latin typeface="+mn-lt"/>
              </a:rPr>
              <a:t>Sharia-compliant version already successfully launched (Takaful)</a:t>
            </a:r>
          </a:p>
          <a:p>
            <a:pPr eaLnBrk="1" hangingPunct="1">
              <a:spcBef>
                <a:spcPts val="0"/>
              </a:spcBef>
              <a:spcAft>
                <a:spcPts val="0"/>
              </a:spcAft>
            </a:pPr>
            <a:endParaRPr lang="en-US" sz="2000" b="1" dirty="0">
              <a:latin typeface="+mn-lt"/>
            </a:endParaRPr>
          </a:p>
          <a:p>
            <a:pPr eaLnBrk="1" hangingPunct="1">
              <a:spcBef>
                <a:spcPts val="0"/>
              </a:spcBef>
              <a:spcAft>
                <a:spcPts val="0"/>
              </a:spcAft>
            </a:pPr>
            <a:r>
              <a:rPr lang="en-US" sz="2000" b="1" dirty="0" smtClean="0">
                <a:latin typeface="+mn-lt"/>
              </a:rPr>
              <a:t>Kenya gov’t took nationwide through Kenya Livestock Insurance Program</a:t>
            </a:r>
          </a:p>
          <a:p>
            <a:pPr eaLnBrk="1" hangingPunct="1">
              <a:spcBef>
                <a:spcPts val="0"/>
              </a:spcBef>
              <a:spcAft>
                <a:spcPts val="0"/>
              </a:spcAft>
            </a:pPr>
            <a:endParaRPr lang="en-US" sz="2000" b="1" dirty="0">
              <a:latin typeface="+mn-lt"/>
            </a:endParaRPr>
          </a:p>
        </p:txBody>
      </p:sp>
      <p:sp>
        <p:nvSpPr>
          <p:cNvPr id="9" name="TextBox 8"/>
          <p:cNvSpPr txBox="1"/>
          <p:nvPr/>
        </p:nvSpPr>
        <p:spPr>
          <a:xfrm>
            <a:off x="3877835" y="6233236"/>
            <a:ext cx="1552815" cy="307777"/>
          </a:xfrm>
          <a:prstGeom prst="rect">
            <a:avLst/>
          </a:prstGeom>
          <a:noFill/>
        </p:spPr>
        <p:txBody>
          <a:bodyPr wrap="square" rtlCol="0">
            <a:spAutoFit/>
          </a:bodyPr>
          <a:lstStyle/>
          <a:p>
            <a:r>
              <a:rPr lang="en-US" sz="1400" dirty="0" smtClean="0">
                <a:latin typeface="+mn-lt"/>
              </a:rPr>
              <a:t>(Mills et al. 2016)</a:t>
            </a:r>
            <a:endParaRPr lang="en-US" sz="1400" dirty="0">
              <a:latin typeface="+mn-lt"/>
            </a:endParaRPr>
          </a:p>
        </p:txBody>
      </p:sp>
      <p:pic>
        <p:nvPicPr>
          <p:cNvPr id="2" name="Picture 1"/>
          <p:cNvPicPr>
            <a:picLocks noChangeAspect="1"/>
          </p:cNvPicPr>
          <p:nvPr/>
        </p:nvPicPr>
        <p:blipFill>
          <a:blip r:embed="rId3"/>
          <a:stretch>
            <a:fillRect/>
          </a:stretch>
        </p:blipFill>
        <p:spPr>
          <a:xfrm>
            <a:off x="5441858" y="2377216"/>
            <a:ext cx="3254227" cy="4242660"/>
          </a:xfrm>
          <a:prstGeom prst="rect">
            <a:avLst/>
          </a:prstGeom>
        </p:spPr>
      </p:pic>
      <p:sp>
        <p:nvSpPr>
          <p:cNvPr id="4" name="TextBox 3"/>
          <p:cNvSpPr txBox="1"/>
          <p:nvPr/>
        </p:nvSpPr>
        <p:spPr>
          <a:xfrm>
            <a:off x="447915" y="2570695"/>
            <a:ext cx="4899173" cy="3970318"/>
          </a:xfrm>
          <a:prstGeom prst="rect">
            <a:avLst/>
          </a:prstGeom>
          <a:noFill/>
        </p:spPr>
        <p:txBody>
          <a:bodyPr wrap="square" rtlCol="0">
            <a:spAutoFit/>
          </a:bodyPr>
          <a:lstStyle/>
          <a:p>
            <a:pPr eaLnBrk="1" hangingPunct="1">
              <a:spcBef>
                <a:spcPts val="0"/>
              </a:spcBef>
              <a:spcAft>
                <a:spcPts val="0"/>
              </a:spcAft>
            </a:pPr>
            <a:r>
              <a:rPr lang="en-US" b="1" dirty="0"/>
              <a:t>Now reviewing new, appropriate sites where partners have requested help:</a:t>
            </a:r>
          </a:p>
          <a:p>
            <a:pPr marL="285750" indent="-285750" eaLnBrk="1" hangingPunct="1">
              <a:spcBef>
                <a:spcPts val="0"/>
              </a:spcBef>
              <a:spcAft>
                <a:spcPts val="0"/>
              </a:spcAft>
              <a:buFontTx/>
              <a:buChar char="-"/>
            </a:pPr>
            <a:r>
              <a:rPr lang="en-US" b="1" dirty="0" smtClean="0"/>
              <a:t>Significant </a:t>
            </a:r>
            <a:r>
              <a:rPr lang="en-US" b="1" dirty="0"/>
              <a:t>livestock </a:t>
            </a:r>
            <a:r>
              <a:rPr lang="en-US" b="1" dirty="0" smtClean="0"/>
              <a:t>herds</a:t>
            </a:r>
          </a:p>
          <a:p>
            <a:pPr marL="285750" indent="-285750" eaLnBrk="1" hangingPunct="1">
              <a:spcBef>
                <a:spcPts val="0"/>
              </a:spcBef>
              <a:spcAft>
                <a:spcPts val="0"/>
              </a:spcAft>
              <a:buFontTx/>
              <a:buChar char="-"/>
            </a:pPr>
            <a:r>
              <a:rPr lang="en-US" b="1" dirty="0" smtClean="0"/>
              <a:t>face </a:t>
            </a:r>
            <a:r>
              <a:rPr lang="en-US" b="1" dirty="0"/>
              <a:t>high covariate herd loss risk related to </a:t>
            </a:r>
            <a:r>
              <a:rPr lang="en-US" b="1" dirty="0" smtClean="0"/>
              <a:t>drought</a:t>
            </a:r>
          </a:p>
          <a:p>
            <a:pPr marL="285750" indent="-285750" eaLnBrk="1" hangingPunct="1">
              <a:spcBef>
                <a:spcPts val="0"/>
              </a:spcBef>
              <a:spcAft>
                <a:spcPts val="0"/>
              </a:spcAft>
              <a:buFontTx/>
              <a:buChar char="-"/>
            </a:pPr>
            <a:r>
              <a:rPr lang="en-US" b="1" smtClean="0"/>
              <a:t>adequate insurance </a:t>
            </a:r>
            <a:r>
              <a:rPr lang="en-US" b="1" dirty="0"/>
              <a:t>infrastructure</a:t>
            </a:r>
          </a:p>
          <a:p>
            <a:pPr marL="342900" indent="-342900" eaLnBrk="1" hangingPunct="1">
              <a:spcBef>
                <a:spcPts val="0"/>
              </a:spcBef>
              <a:spcAft>
                <a:spcPts val="0"/>
              </a:spcAft>
              <a:buFontTx/>
              <a:buChar char="-"/>
            </a:pPr>
            <a:endParaRPr lang="en-US" b="1" dirty="0"/>
          </a:p>
          <a:p>
            <a:pPr eaLnBrk="1" hangingPunct="1">
              <a:spcBef>
                <a:spcPts val="0"/>
              </a:spcBef>
              <a:spcAft>
                <a:spcPts val="0"/>
              </a:spcAft>
            </a:pPr>
            <a:endParaRPr lang="en-US" b="1" dirty="0"/>
          </a:p>
          <a:p>
            <a:pPr eaLnBrk="1" hangingPunct="1">
              <a:spcBef>
                <a:spcPts val="0"/>
              </a:spcBef>
              <a:spcAft>
                <a:spcPts val="0"/>
              </a:spcAft>
            </a:pPr>
            <a:r>
              <a:rPr lang="en-US" b="1" dirty="0"/>
              <a:t>Best bets for next expansions: Niger, Mali, Burkina </a:t>
            </a:r>
            <a:r>
              <a:rPr lang="en-US" b="1" dirty="0" smtClean="0"/>
              <a:t>Faso</a:t>
            </a:r>
            <a:r>
              <a:rPr lang="en-US" b="1" dirty="0"/>
              <a:t>, South Africa </a:t>
            </a:r>
            <a:endParaRPr lang="en-US" b="1" dirty="0" smtClean="0"/>
          </a:p>
          <a:p>
            <a:pPr eaLnBrk="1" hangingPunct="1">
              <a:spcBef>
                <a:spcPts val="0"/>
              </a:spcBef>
              <a:spcAft>
                <a:spcPts val="0"/>
              </a:spcAft>
            </a:pPr>
            <a:endParaRPr lang="en-US" b="1" dirty="0"/>
          </a:p>
          <a:p>
            <a:pPr eaLnBrk="1" hangingPunct="1">
              <a:spcBef>
                <a:spcPts val="0"/>
              </a:spcBef>
              <a:spcAft>
                <a:spcPts val="0"/>
              </a:spcAft>
            </a:pPr>
            <a:r>
              <a:rPr lang="en-US" b="1" dirty="0"/>
              <a:t>(higher risk sites: Chad, Somalia, South Sudan, Sudan)</a:t>
            </a:r>
          </a:p>
          <a:p>
            <a:endParaRPr lang="en-US" dirty="0"/>
          </a:p>
        </p:txBody>
      </p:sp>
    </p:spTree>
    <p:extLst>
      <p:ext uri="{BB962C8B-B14F-4D97-AF65-F5344CB8AC3E}">
        <p14:creationId xmlns:p14="http://schemas.microsoft.com/office/powerpoint/2010/main" val="4163955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9393"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t>
            </a:r>
            <a:endParaRPr lang="en-US" sz="2400">
              <a:latin typeface="Times New Roman" pitchFamily="18" charset="0"/>
            </a:endParaRPr>
          </a:p>
        </p:txBody>
      </p:sp>
      <p:sp>
        <p:nvSpPr>
          <p:cNvPr id="59395" name="TextBox 6"/>
          <p:cNvSpPr txBox="1">
            <a:spLocks noChangeArrowheads="1"/>
          </p:cNvSpPr>
          <p:nvPr/>
        </p:nvSpPr>
        <p:spPr bwMode="auto">
          <a:xfrm>
            <a:off x="457200" y="152400"/>
            <a:ext cx="8382000" cy="5016758"/>
          </a:xfrm>
          <a:prstGeom prst="rect">
            <a:avLst/>
          </a:prstGeom>
          <a:noFill/>
          <a:ln w="9525">
            <a:noFill/>
            <a:miter lim="800000"/>
            <a:headEnd/>
            <a:tailEnd/>
          </a:ln>
        </p:spPr>
        <p:txBody>
          <a:bodyPr wrap="square">
            <a:spAutoFit/>
          </a:bodyPr>
          <a:lstStyle/>
          <a:p>
            <a:r>
              <a:rPr lang="en-US" sz="3200" b="1" dirty="0" smtClean="0">
                <a:solidFill>
                  <a:schemeClr val="bg1"/>
                </a:solidFill>
                <a:latin typeface="Calibri" pitchFamily="34" charset="0"/>
              </a:rPr>
              <a:t>Although IBLI offers incomplete and imperfect coverage against herd loss, uptake is solid and IBLI has clear favorable impacts on purchasers. </a:t>
            </a:r>
          </a:p>
          <a:p>
            <a:endParaRPr lang="en-US" sz="3200" b="1" dirty="0" smtClean="0">
              <a:solidFill>
                <a:schemeClr val="bg1"/>
              </a:solidFill>
              <a:latin typeface="Calibri" pitchFamily="34" charset="0"/>
            </a:endParaRPr>
          </a:p>
          <a:p>
            <a:endParaRPr lang="en-US" sz="3200" b="1" dirty="0" smtClean="0">
              <a:solidFill>
                <a:schemeClr val="bg1"/>
              </a:solidFill>
              <a:latin typeface="Calibri" pitchFamily="34" charset="0"/>
            </a:endParaRPr>
          </a:p>
          <a:p>
            <a:endParaRPr lang="en-US" sz="3200" b="1" dirty="0">
              <a:solidFill>
                <a:schemeClr val="bg1"/>
              </a:solidFill>
              <a:latin typeface="Calibri" pitchFamily="34" charset="0"/>
            </a:endParaRPr>
          </a:p>
          <a:p>
            <a:endParaRPr lang="en-US" sz="3200" b="1" dirty="0" smtClean="0">
              <a:solidFill>
                <a:schemeClr val="bg1"/>
              </a:solidFill>
              <a:latin typeface="Calibri" pitchFamily="34" charset="0"/>
            </a:endParaRPr>
          </a:p>
          <a:p>
            <a:r>
              <a:rPr lang="en-US" sz="3200" b="1" dirty="0" smtClean="0">
                <a:solidFill>
                  <a:schemeClr val="bg1"/>
                </a:solidFill>
                <a:latin typeface="Calibri" pitchFamily="34" charset="0"/>
              </a:rPr>
              <a:t>IBLI offers a </a:t>
            </a:r>
            <a:r>
              <a:rPr lang="en-US" sz="3200" b="1" dirty="0">
                <a:solidFill>
                  <a:schemeClr val="bg1"/>
                </a:solidFill>
                <a:latin typeface="Calibri" pitchFamily="34" charset="0"/>
              </a:rPr>
              <a:t>promising option for addressing </a:t>
            </a:r>
            <a:r>
              <a:rPr lang="en-US" sz="3200" b="1" dirty="0" smtClean="0">
                <a:solidFill>
                  <a:schemeClr val="bg1"/>
                </a:solidFill>
                <a:latin typeface="Calibri" pitchFamily="34" charset="0"/>
              </a:rPr>
              <a:t>poverty traps that arise from catastrophic drought risk  … and impacts/$ &gt; cash transfers</a:t>
            </a:r>
            <a:endParaRPr lang="en-US" sz="3200" b="1" dirty="0">
              <a:solidFill>
                <a:schemeClr val="bg1"/>
              </a:solidFill>
              <a:latin typeface="Calibri" pitchFamily="34" charset="0"/>
            </a:endParaRPr>
          </a:p>
        </p:txBody>
      </p:sp>
      <p:sp>
        <p:nvSpPr>
          <p:cNvPr id="59396" name="TextBox 7"/>
          <p:cNvSpPr txBox="1">
            <a:spLocks noChangeArrowheads="1"/>
          </p:cNvSpPr>
          <p:nvPr/>
        </p:nvSpPr>
        <p:spPr bwMode="auto">
          <a:xfrm>
            <a:off x="120650" y="5715000"/>
            <a:ext cx="8909050" cy="584775"/>
          </a:xfrm>
          <a:prstGeom prst="rect">
            <a:avLst/>
          </a:prstGeom>
          <a:noFill/>
          <a:ln w="9525">
            <a:noFill/>
            <a:miter lim="800000"/>
            <a:headEnd/>
            <a:tailEnd/>
          </a:ln>
        </p:spPr>
        <p:txBody>
          <a:bodyPr wrap="square">
            <a:spAutoFit/>
          </a:bodyPr>
          <a:lstStyle/>
          <a:p>
            <a:r>
              <a:rPr lang="en-US" sz="3200" b="1" dirty="0">
                <a:solidFill>
                  <a:srgbClr val="FFFFFF"/>
                </a:solidFill>
                <a:latin typeface="Calibri" pitchFamily="34" charset="0"/>
              </a:rPr>
              <a:t>Thank you for your time, interest and comments!</a:t>
            </a:r>
          </a:p>
        </p:txBody>
      </p:sp>
      <p:sp>
        <p:nvSpPr>
          <p:cNvPr id="6" name="Rectangle 5"/>
          <p:cNvSpPr/>
          <p:nvPr/>
        </p:nvSpPr>
        <p:spPr>
          <a:xfrm>
            <a:off x="-9525" y="6381750"/>
            <a:ext cx="9144000" cy="461963"/>
          </a:xfrm>
          <a:prstGeom prst="rect">
            <a:avLst/>
          </a:prstGeom>
        </p:spPr>
        <p:txBody>
          <a:bodyPr>
            <a:spAutoFit/>
          </a:bodyPr>
          <a:lstStyle/>
          <a:p>
            <a:pPr marL="609600" indent="-609600" algn="ctr">
              <a:spcBef>
                <a:spcPct val="50000"/>
              </a:spcBef>
              <a:spcAft>
                <a:spcPts val="600"/>
              </a:spcAft>
              <a:defRPr/>
            </a:pPr>
            <a:r>
              <a:rPr lang="en-US" sz="2400" b="1" dirty="0">
                <a:solidFill>
                  <a:schemeClr val="bg1"/>
                </a:solidFill>
                <a:latin typeface="+mn-lt"/>
              </a:rPr>
              <a:t>For more information visit </a:t>
            </a:r>
            <a:r>
              <a:rPr lang="en-US" sz="2400" b="1" dirty="0" smtClean="0">
                <a:solidFill>
                  <a:srgbClr val="FFFF00"/>
                </a:solidFill>
                <a:latin typeface="+mn-lt"/>
              </a:rPr>
              <a:t>www.ilri.org/ibli/</a:t>
            </a:r>
            <a:r>
              <a:rPr lang="en-US" sz="2400" b="1" dirty="0" smtClean="0">
                <a:solidFill>
                  <a:schemeClr val="bg1"/>
                </a:solidFill>
                <a:latin typeface="+mn-lt"/>
              </a:rPr>
              <a:t> </a:t>
            </a:r>
            <a:endParaRPr lang="en-US" sz="2400" b="1" dirty="0">
              <a:solidFill>
                <a:schemeClr val="bg1"/>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smtClean="0">
                <a:solidFill>
                  <a:schemeClr val="bg1"/>
                </a:solidFill>
              </a:rPr>
              <a:t>Why IBLI? Increased Risk From Climate Change</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05838" y="1143000"/>
            <a:ext cx="8557161" cy="1219200"/>
          </a:xfrm>
          <a:prstGeom prst="rect">
            <a:avLst/>
          </a:prstGeom>
          <a:noFill/>
          <a:ln w="9525">
            <a:noFill/>
            <a:miter lim="800000"/>
            <a:headEnd/>
            <a:tailEnd/>
          </a:ln>
        </p:spPr>
        <p:txBody>
          <a:bodyPr lIns="91429" tIns="45714" rIns="91429" bIns="45714"/>
          <a:lstStyle/>
          <a:p>
            <a:pPr eaLnBrk="1" hangingPunct="1"/>
            <a:r>
              <a:rPr lang="en-US" sz="2400" dirty="0">
                <a:latin typeface="+mn-lt"/>
              </a:rPr>
              <a:t>Pastoralist systems adapted to climate </a:t>
            </a:r>
            <a:r>
              <a:rPr lang="en-US" sz="2400" dirty="0" smtClean="0">
                <a:latin typeface="+mn-lt"/>
              </a:rPr>
              <a:t>regime. But resilient to a shift </a:t>
            </a:r>
            <a:r>
              <a:rPr lang="en-US" sz="2400" dirty="0">
                <a:latin typeface="+mn-lt"/>
              </a:rPr>
              <a:t>in </a:t>
            </a:r>
            <a:r>
              <a:rPr lang="en-US" sz="2400" dirty="0" smtClean="0">
                <a:latin typeface="+mn-lt"/>
              </a:rPr>
              <a:t>climate? Many models predict </a:t>
            </a:r>
            <a:r>
              <a:rPr lang="en-US" sz="2400" dirty="0">
                <a:latin typeface="+mn-lt"/>
              </a:rPr>
              <a:t>increased rainfall </a:t>
            </a:r>
            <a:r>
              <a:rPr lang="en-US" sz="2400" dirty="0" smtClean="0">
                <a:latin typeface="+mn-lt"/>
              </a:rPr>
              <a:t>variability (i.e., increased </a:t>
            </a:r>
            <a:r>
              <a:rPr lang="en-US" sz="2400" dirty="0">
                <a:latin typeface="+mn-lt"/>
              </a:rPr>
              <a:t>risk of </a:t>
            </a:r>
            <a:r>
              <a:rPr lang="en-US" sz="2400" dirty="0" smtClean="0">
                <a:latin typeface="+mn-lt"/>
              </a:rPr>
              <a:t>drought).</a:t>
            </a:r>
          </a:p>
        </p:txBody>
      </p:sp>
      <p:sp>
        <p:nvSpPr>
          <p:cNvPr id="4" name="TextBox 3"/>
          <p:cNvSpPr txBox="1"/>
          <p:nvPr/>
        </p:nvSpPr>
        <p:spPr>
          <a:xfrm>
            <a:off x="133350" y="2709813"/>
            <a:ext cx="4210051" cy="3785652"/>
          </a:xfrm>
          <a:prstGeom prst="rect">
            <a:avLst/>
          </a:prstGeom>
          <a:noFill/>
        </p:spPr>
        <p:txBody>
          <a:bodyPr wrap="square" rtlCol="0">
            <a:spAutoFit/>
          </a:bodyPr>
          <a:lstStyle/>
          <a:p>
            <a:r>
              <a:rPr lang="en-US" sz="2400" dirty="0">
                <a:latin typeface="+mn-lt"/>
              </a:rPr>
              <a:t>Herd dynamics differ </a:t>
            </a:r>
            <a:r>
              <a:rPr lang="en-US" sz="2400" dirty="0" smtClean="0">
                <a:latin typeface="+mn-lt"/>
              </a:rPr>
              <a:t>b/n </a:t>
            </a:r>
            <a:r>
              <a:rPr lang="en-US" sz="2400" dirty="0">
                <a:latin typeface="+mn-lt"/>
              </a:rPr>
              <a:t>good and poor rainfall </a:t>
            </a:r>
            <a:r>
              <a:rPr lang="en-US" sz="2400" dirty="0" smtClean="0">
                <a:latin typeface="+mn-lt"/>
              </a:rPr>
              <a:t>states, and so </a:t>
            </a:r>
            <a:r>
              <a:rPr lang="en-US" sz="2400" dirty="0">
                <a:latin typeface="+mn-lt"/>
              </a:rPr>
              <a:t>change with drought </a:t>
            </a:r>
            <a:r>
              <a:rPr lang="en-US" sz="2400" dirty="0" smtClean="0">
                <a:latin typeface="+mn-lt"/>
              </a:rPr>
              <a:t>(&lt;</a:t>
            </a:r>
            <a:r>
              <a:rPr lang="en-US" sz="2400" dirty="0">
                <a:latin typeface="+mn-lt"/>
              </a:rPr>
              <a:t>250 mm</a:t>
            </a:r>
            <a:r>
              <a:rPr lang="en-US" sz="2400" dirty="0" smtClean="0">
                <a:latin typeface="+mn-lt"/>
              </a:rPr>
              <a:t>/ year</a:t>
            </a:r>
            <a:r>
              <a:rPr lang="en-US" sz="2400" dirty="0">
                <a:latin typeface="+mn-lt"/>
              </a:rPr>
              <a:t>) risk. </a:t>
            </a:r>
            <a:endParaRPr lang="en-US" sz="2400" dirty="0" smtClean="0">
              <a:latin typeface="+mn-lt"/>
            </a:endParaRPr>
          </a:p>
          <a:p>
            <a:endParaRPr lang="en-US" sz="2400" dirty="0">
              <a:latin typeface="+mn-lt"/>
            </a:endParaRPr>
          </a:p>
          <a:p>
            <a:r>
              <a:rPr lang="en-US" sz="2400" dirty="0" smtClean="0">
                <a:latin typeface="+mn-lt"/>
              </a:rPr>
              <a:t>In southern Ethiopia, in expectation, doubling </a:t>
            </a:r>
            <a:r>
              <a:rPr lang="en-US" sz="2400" dirty="0">
                <a:latin typeface="+mn-lt"/>
              </a:rPr>
              <a:t>drought risk </a:t>
            </a:r>
            <a:r>
              <a:rPr lang="en-US" sz="2400" dirty="0" smtClean="0">
                <a:latin typeface="+mn-lt"/>
              </a:rPr>
              <a:t>leads </a:t>
            </a:r>
            <a:r>
              <a:rPr lang="en-US" sz="2400" dirty="0">
                <a:latin typeface="+mn-lt"/>
              </a:rPr>
              <a:t>to system collapse </a:t>
            </a:r>
            <a:r>
              <a:rPr lang="en-US" sz="2400" dirty="0" smtClean="0">
                <a:latin typeface="+mn-lt"/>
              </a:rPr>
              <a:t>in the absence of any change to prevailing herd dynamics.</a:t>
            </a:r>
            <a:endParaRPr lang="en-US" sz="2400" dirty="0">
              <a:latin typeface="+mn-lt"/>
            </a:endParaRPr>
          </a:p>
        </p:txBody>
      </p:sp>
      <p:sp>
        <p:nvSpPr>
          <p:cNvPr id="11" name="TextBox 1"/>
          <p:cNvSpPr txBox="1">
            <a:spLocks noChangeArrowheads="1"/>
          </p:cNvSpPr>
          <p:nvPr/>
        </p:nvSpPr>
        <p:spPr bwMode="auto">
          <a:xfrm>
            <a:off x="5105400" y="6326188"/>
            <a:ext cx="3919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z="1600" dirty="0">
                <a:latin typeface="+mn-lt"/>
              </a:rPr>
              <a:t>Source: Barrett and </a:t>
            </a:r>
            <a:r>
              <a:rPr lang="en-US" sz="1600" dirty="0" smtClean="0">
                <a:latin typeface="+mn-lt"/>
              </a:rPr>
              <a:t>Santos (</a:t>
            </a:r>
            <a:r>
              <a:rPr lang="en-US" sz="1600" i="1" dirty="0" err="1" smtClean="0">
                <a:latin typeface="+mn-lt"/>
              </a:rPr>
              <a:t>Ecol</a:t>
            </a:r>
            <a:r>
              <a:rPr lang="en-US" sz="1600" i="1" dirty="0" smtClean="0">
                <a:latin typeface="+mn-lt"/>
              </a:rPr>
              <a:t> Econ</a:t>
            </a:r>
            <a:r>
              <a:rPr lang="en-US" sz="1600" dirty="0" smtClean="0">
                <a:latin typeface="+mn-lt"/>
              </a:rPr>
              <a:t> 2014)</a:t>
            </a:r>
            <a:endParaRPr lang="en-US" sz="1600" dirty="0">
              <a:latin typeface="+mn-lt"/>
            </a:endParaRPr>
          </a:p>
        </p:txBody>
      </p:sp>
      <p:pic>
        <p:nvPicPr>
          <p:cNvPr id="1025" name="Picture 2" descr="CCHD_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93" y="2849245"/>
            <a:ext cx="4814959" cy="3506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84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smtClean="0">
                <a:solidFill>
                  <a:schemeClr val="bg1"/>
                </a:solidFill>
              </a:rPr>
              <a:t>Why IBLI? Standard Responses to Drought</a:t>
            </a:r>
            <a:endParaRPr lang="en-US" sz="2800" b="1" i="1" dirty="0">
              <a:solidFill>
                <a:schemeClr val="bg1"/>
              </a:solidFill>
              <a:latin typeface="Calibri" pitchFamily="34" charset="0"/>
            </a:endParaRPr>
          </a:p>
        </p:txBody>
      </p:sp>
      <p:sp>
        <p:nvSpPr>
          <p:cNvPr id="10" name="TextBox 9"/>
          <p:cNvSpPr txBox="1"/>
          <p:nvPr/>
        </p:nvSpPr>
        <p:spPr>
          <a:xfrm>
            <a:off x="252844" y="1066800"/>
            <a:ext cx="8510155" cy="3477875"/>
          </a:xfrm>
          <a:prstGeom prst="rect">
            <a:avLst/>
          </a:prstGeom>
          <a:noFill/>
        </p:spPr>
        <p:txBody>
          <a:bodyPr wrap="square" rtlCol="0">
            <a:spAutoFit/>
          </a:bodyPr>
          <a:lstStyle/>
          <a:p>
            <a:r>
              <a:rPr lang="en-US" sz="2800" b="1" u="sng" dirty="0" smtClean="0">
                <a:latin typeface="Calibri" pitchFamily="34" charset="0"/>
              </a:rPr>
              <a:t>Standard responses to major drought shocks:</a:t>
            </a:r>
          </a:p>
          <a:p>
            <a:r>
              <a:rPr lang="en-US" sz="2400" b="1" dirty="0" smtClean="0">
                <a:latin typeface="Calibri" pitchFamily="34" charset="0"/>
              </a:rPr>
              <a:t>1) Post-drought restocking (futile at low levels</a:t>
            </a:r>
            <a:r>
              <a:rPr lang="en-US" sz="1600" dirty="0" smtClean="0">
                <a:latin typeface="Calibri" pitchFamily="34" charset="0"/>
              </a:rPr>
              <a:t>, Santos &amp; Barrett 2019 NBER</a:t>
            </a:r>
            <a:r>
              <a:rPr lang="en-US" sz="2400" b="1" dirty="0" smtClean="0">
                <a:latin typeface="Calibri" pitchFamily="34" charset="0"/>
              </a:rPr>
              <a:t>)</a:t>
            </a:r>
          </a:p>
          <a:p>
            <a:r>
              <a:rPr lang="en-US" sz="2400" b="1" dirty="0" smtClean="0">
                <a:latin typeface="Calibri" pitchFamily="34" charset="0"/>
              </a:rPr>
              <a:t>2) Food aid (slow, expensive, can reinforce </a:t>
            </a:r>
            <a:r>
              <a:rPr lang="en-US" sz="2400" b="1" dirty="0" err="1" smtClean="0">
                <a:latin typeface="Calibri" pitchFamily="34" charset="0"/>
              </a:rPr>
              <a:t>sedentarization</a:t>
            </a:r>
            <a:r>
              <a:rPr lang="en-US" sz="2400" b="1" dirty="0" smtClean="0">
                <a:latin typeface="Calibri" pitchFamily="34" charset="0"/>
              </a:rPr>
              <a:t>, lots of excess mortality </a:t>
            </a:r>
            <a:r>
              <a:rPr lang="en-US" sz="1600" dirty="0" err="1" smtClean="0">
                <a:latin typeface="Calibri" pitchFamily="34" charset="0"/>
              </a:rPr>
              <a:t>Nikulov</a:t>
            </a:r>
            <a:r>
              <a:rPr lang="en-US" sz="1600" dirty="0" smtClean="0">
                <a:latin typeface="Calibri" pitchFamily="34" charset="0"/>
              </a:rPr>
              <a:t> </a:t>
            </a:r>
            <a:r>
              <a:rPr lang="en-US" sz="1600" dirty="0">
                <a:latin typeface="Calibri" pitchFamily="34" charset="0"/>
              </a:rPr>
              <a:t>et al. </a:t>
            </a:r>
            <a:r>
              <a:rPr lang="en-US" sz="1600" dirty="0" err="1">
                <a:latin typeface="Calibri" pitchFamily="34" charset="0"/>
              </a:rPr>
              <a:t>PLoS</a:t>
            </a:r>
            <a:r>
              <a:rPr lang="en-US" sz="1600" dirty="0">
                <a:latin typeface="Calibri" pitchFamily="34" charset="0"/>
              </a:rPr>
              <a:t> ONE </a:t>
            </a:r>
            <a:r>
              <a:rPr lang="en-US" sz="1600" dirty="0" smtClean="0">
                <a:latin typeface="Calibri" pitchFamily="34" charset="0"/>
              </a:rPr>
              <a:t>2016</a:t>
            </a:r>
            <a:r>
              <a:rPr lang="en-US" sz="2400" dirty="0" smtClean="0">
                <a:latin typeface="Calibri" pitchFamily="34" charset="0"/>
              </a:rPr>
              <a:t>)</a:t>
            </a:r>
            <a:r>
              <a:rPr lang="en-US" sz="2400" b="1" dirty="0">
                <a:latin typeface="Calibri" pitchFamily="34" charset="0"/>
              </a:rPr>
              <a:t/>
            </a:r>
            <a:br>
              <a:rPr lang="en-US" sz="2400" b="1" dirty="0">
                <a:latin typeface="Calibri" pitchFamily="34" charset="0"/>
              </a:rPr>
            </a:br>
            <a:endParaRPr lang="en-US" sz="2400" b="1" dirty="0" smtClean="0">
              <a:latin typeface="Calibri" pitchFamily="34" charset="0"/>
            </a:endParaRPr>
          </a:p>
          <a:p>
            <a:r>
              <a:rPr lang="en-US" sz="2400" b="1" dirty="0" smtClean="0">
                <a:latin typeface="Calibri" pitchFamily="34" charset="0"/>
              </a:rPr>
              <a:t>Core issue, “the social protection paradox”</a:t>
            </a:r>
            <a:r>
              <a:rPr lang="en-US" sz="2400" dirty="0" smtClean="0">
                <a:latin typeface="Calibri" pitchFamily="34" charset="0"/>
              </a:rPr>
              <a:t>: </a:t>
            </a:r>
            <a:r>
              <a:rPr lang="en-US" sz="2400" dirty="0">
                <a:latin typeface="Calibri" pitchFamily="34" charset="0"/>
              </a:rPr>
              <a:t>If transfers go only to </a:t>
            </a:r>
            <a:r>
              <a:rPr lang="en-US" sz="2400" dirty="0" smtClean="0">
                <a:latin typeface="Calibri" pitchFamily="34" charset="0"/>
              </a:rPr>
              <a:t>those already </a:t>
            </a:r>
            <a:r>
              <a:rPr lang="en-US" sz="2400" dirty="0">
                <a:latin typeface="Calibri" pitchFamily="34" charset="0"/>
              </a:rPr>
              <a:t>in </a:t>
            </a:r>
            <a:r>
              <a:rPr lang="en-US" sz="2400" dirty="0" smtClean="0">
                <a:latin typeface="Calibri" pitchFamily="34" charset="0"/>
              </a:rPr>
              <a:t>a poverty </a:t>
            </a:r>
            <a:r>
              <a:rPr lang="en-US" sz="2400" dirty="0">
                <a:latin typeface="Calibri" pitchFamily="34" charset="0"/>
              </a:rPr>
              <a:t>trap, the </a:t>
            </a:r>
            <a:r>
              <a:rPr lang="en-US" sz="2400" dirty="0" smtClean="0">
                <a:latin typeface="Calibri" pitchFamily="34" charset="0"/>
              </a:rPr>
              <a:t>poor population grows </a:t>
            </a:r>
            <a:r>
              <a:rPr lang="en-US" sz="2400" dirty="0">
                <a:latin typeface="Calibri" pitchFamily="34" charset="0"/>
              </a:rPr>
              <a:t>as shocks knock </a:t>
            </a:r>
            <a:r>
              <a:rPr lang="en-US" sz="2400" dirty="0" smtClean="0">
                <a:latin typeface="Calibri" pitchFamily="34" charset="0"/>
              </a:rPr>
              <a:t>more non-poor into the poverty trap. Over time, social protection resources get exhausted. (</a:t>
            </a:r>
            <a:r>
              <a:rPr lang="en-US" sz="1600" dirty="0" smtClean="0">
                <a:latin typeface="Calibri" pitchFamily="34" charset="0"/>
              </a:rPr>
              <a:t>Ikegami et al. 2019 NBER</a:t>
            </a:r>
            <a:r>
              <a:rPr lang="en-US" sz="2400" dirty="0" smtClean="0">
                <a:latin typeface="Calibri" pitchFamily="34" charset="0"/>
              </a:rPr>
              <a:t>)</a:t>
            </a:r>
            <a:endParaRPr lang="en-US" dirty="0"/>
          </a:p>
        </p:txBody>
      </p:sp>
    </p:spTree>
    <p:extLst>
      <p:ext uri="{BB962C8B-B14F-4D97-AF65-F5344CB8AC3E}">
        <p14:creationId xmlns:p14="http://schemas.microsoft.com/office/powerpoint/2010/main" val="31320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Why IBLI? An Alternative Response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05800" cy="4495800"/>
          </a:xfrm>
          <a:prstGeom prst="rect">
            <a:avLst/>
          </a:prstGeom>
          <a:noFill/>
          <a:ln w="9525">
            <a:noFill/>
            <a:miter lim="800000"/>
            <a:headEnd/>
            <a:tailEnd/>
          </a:ln>
        </p:spPr>
        <p:txBody>
          <a:bodyPr lIns="91429" tIns="45714" rIns="91429" bIns="45714"/>
          <a:lstStyle/>
          <a:p>
            <a:pPr>
              <a:spcBef>
                <a:spcPct val="50000"/>
              </a:spcBef>
              <a:tabLst>
                <a:tab pos="395288" algn="l"/>
              </a:tabLst>
            </a:pPr>
            <a:r>
              <a:rPr lang="en-US" sz="2400" b="1" u="sng" dirty="0" smtClean="0">
                <a:latin typeface="Calibri" pitchFamily="34" charset="0"/>
              </a:rPr>
              <a:t>(Semi-)Commercial insurance</a:t>
            </a:r>
            <a:r>
              <a:rPr lang="en-US" sz="2400" b="1" dirty="0" smtClean="0">
                <a:latin typeface="Calibri" pitchFamily="34" charset="0"/>
              </a:rPr>
              <a:t> can perhaps:</a:t>
            </a:r>
            <a:endParaRPr lang="en-US" sz="2400" b="1" dirty="0">
              <a:latin typeface="Calibri" pitchFamily="34" charset="0"/>
            </a:endParaRPr>
          </a:p>
          <a:p>
            <a:pPr marL="1092200" lvl="1" indent="-368300">
              <a:spcBef>
                <a:spcPct val="40000"/>
              </a:spcBef>
              <a:buFontTx/>
              <a:buChar char="•"/>
              <a:tabLst>
                <a:tab pos="395288" algn="l"/>
              </a:tabLst>
            </a:pPr>
            <a:r>
              <a:rPr lang="en-US" sz="2400" dirty="0">
                <a:latin typeface="Calibri" pitchFamily="34" charset="0"/>
              </a:rPr>
              <a:t>Prevent downward slide of vulnerable populations</a:t>
            </a:r>
          </a:p>
          <a:p>
            <a:pPr marL="1092200" lvl="1" indent="-368300">
              <a:spcBef>
                <a:spcPct val="20000"/>
              </a:spcBef>
              <a:buFontTx/>
              <a:buChar char="•"/>
              <a:tabLst>
                <a:tab pos="395288" algn="l"/>
              </a:tabLst>
            </a:pPr>
            <a:r>
              <a:rPr lang="en-US" sz="2400" dirty="0" smtClean="0">
                <a:latin typeface="Calibri" pitchFamily="34" charset="0"/>
              </a:rPr>
              <a:t>Crowd-in </a:t>
            </a:r>
            <a:r>
              <a:rPr lang="en-US" sz="2400" dirty="0">
                <a:latin typeface="Calibri" pitchFamily="34" charset="0"/>
              </a:rPr>
              <a:t>investment and accumulation by </a:t>
            </a:r>
            <a:r>
              <a:rPr lang="en-US" sz="2400" dirty="0" smtClean="0">
                <a:latin typeface="Calibri" pitchFamily="34" charset="0"/>
              </a:rPr>
              <a:t>the poor</a:t>
            </a:r>
            <a:endParaRPr lang="en-US" sz="2400" dirty="0">
              <a:latin typeface="Calibri" pitchFamily="34" charset="0"/>
            </a:endParaRPr>
          </a:p>
          <a:p>
            <a:pPr marL="1092200" lvl="1" indent="-368300">
              <a:spcBef>
                <a:spcPct val="20000"/>
              </a:spcBef>
              <a:buFontTx/>
              <a:buChar char="•"/>
              <a:tabLst>
                <a:tab pos="395288" algn="l"/>
              </a:tabLst>
            </a:pPr>
            <a:r>
              <a:rPr lang="en-US" sz="2400" dirty="0">
                <a:latin typeface="Calibri" pitchFamily="34" charset="0"/>
              </a:rPr>
              <a:t>Induce  financial deepening  by crowding-in credit </a:t>
            </a:r>
            <a:endParaRPr lang="en-US" sz="2400" dirty="0" smtClean="0">
              <a:latin typeface="Calibri" pitchFamily="34" charset="0"/>
            </a:endParaRPr>
          </a:p>
          <a:p>
            <a:pPr marL="1092200" lvl="1" indent="-368300">
              <a:spcBef>
                <a:spcPct val="20000"/>
              </a:spcBef>
              <a:buFontTx/>
              <a:buChar char="•"/>
              <a:tabLst>
                <a:tab pos="395288" algn="l"/>
              </a:tabLst>
            </a:pPr>
            <a:r>
              <a:rPr lang="en-US" sz="2400" dirty="0" smtClean="0">
                <a:latin typeface="Calibri" pitchFamily="34" charset="0"/>
              </a:rPr>
              <a:t>Let us focus humanitarian resources  on the truly needy</a:t>
            </a:r>
            <a:endParaRPr lang="en-US" sz="2400" dirty="0">
              <a:latin typeface="Calibri" pitchFamily="34" charset="0"/>
            </a:endParaRPr>
          </a:p>
          <a:p>
            <a:pPr>
              <a:spcBef>
                <a:spcPct val="50000"/>
              </a:spcBef>
              <a:tabLst>
                <a:tab pos="395288" algn="l"/>
              </a:tabLst>
            </a:pPr>
            <a:endParaRPr lang="en-US" sz="2400" i="1" dirty="0" smtClean="0">
              <a:latin typeface="Calibri" pitchFamily="34" charset="0"/>
            </a:endParaRPr>
          </a:p>
          <a:p>
            <a:pPr>
              <a:spcBef>
                <a:spcPct val="50000"/>
              </a:spcBef>
              <a:tabLst>
                <a:tab pos="395288" algn="l"/>
              </a:tabLst>
            </a:pPr>
            <a:r>
              <a:rPr lang="en-US" sz="2400" i="1" dirty="0" smtClean="0">
                <a:latin typeface="Calibri" pitchFamily="34" charset="0"/>
              </a:rPr>
              <a:t>But </a:t>
            </a:r>
            <a:r>
              <a:rPr lang="en-US" sz="2400" i="1" dirty="0">
                <a:latin typeface="Calibri" pitchFamily="34" charset="0"/>
              </a:rPr>
              <a:t>can insurance be sustainably offered in the ASAL</a:t>
            </a:r>
            <a:r>
              <a:rPr lang="en-US" sz="2400" i="1" dirty="0" smtClean="0">
                <a:latin typeface="Calibri" pitchFamily="34" charset="0"/>
              </a:rPr>
              <a:t>?</a:t>
            </a:r>
          </a:p>
          <a:p>
            <a:pPr>
              <a:spcBef>
                <a:spcPct val="50000"/>
              </a:spcBef>
              <a:tabLst>
                <a:tab pos="395288" algn="l"/>
              </a:tabLst>
            </a:pPr>
            <a:r>
              <a:rPr lang="en-US" sz="2400" b="1" dirty="0" smtClean="0">
                <a:latin typeface="Calibri" pitchFamily="34" charset="0"/>
              </a:rPr>
              <a:t>Conventional </a:t>
            </a:r>
            <a:r>
              <a:rPr lang="en-US" sz="2400" b="1" dirty="0">
                <a:latin typeface="Calibri" pitchFamily="34" charset="0"/>
              </a:rPr>
              <a:t>(individual) insurance </a:t>
            </a:r>
            <a:r>
              <a:rPr lang="en-US" sz="2400" b="1" dirty="0" smtClean="0">
                <a:latin typeface="Calibri" pitchFamily="34" charset="0"/>
              </a:rPr>
              <a:t>unavailable b/c:</a:t>
            </a:r>
            <a:endParaRPr lang="en-US" sz="2400" b="1" dirty="0">
              <a:latin typeface="Calibri" pitchFamily="34" charset="0"/>
            </a:endParaRPr>
          </a:p>
          <a:p>
            <a:pPr marL="1092200" lvl="1" indent="-368300">
              <a:spcBef>
                <a:spcPct val="40000"/>
              </a:spcBef>
              <a:buFontTx/>
              <a:buChar char="•"/>
              <a:tabLst>
                <a:tab pos="395288" algn="l"/>
              </a:tabLst>
            </a:pPr>
            <a:r>
              <a:rPr lang="en-US" sz="2400" dirty="0" smtClean="0">
                <a:latin typeface="Calibri" pitchFamily="34" charset="0"/>
              </a:rPr>
              <a:t>Very high transactions costs, esp. w/little financial intermediation among pastoralists</a:t>
            </a:r>
            <a:endParaRPr lang="en-US" sz="2400" dirty="0">
              <a:latin typeface="Calibri" pitchFamily="34" charset="0"/>
            </a:endParaRPr>
          </a:p>
          <a:p>
            <a:pPr marL="1092200" lvl="1" indent="-368300">
              <a:spcBef>
                <a:spcPct val="20000"/>
              </a:spcBef>
              <a:buFontTx/>
              <a:buChar char="•"/>
              <a:tabLst>
                <a:tab pos="395288" algn="l"/>
              </a:tabLst>
            </a:pPr>
            <a:r>
              <a:rPr lang="en-US" sz="2400" dirty="0">
                <a:latin typeface="Calibri" pitchFamily="34" charset="0"/>
              </a:rPr>
              <a:t>Moral hazard/adverse selection</a:t>
            </a:r>
          </a:p>
        </p:txBody>
      </p:sp>
    </p:spTree>
    <p:extLst>
      <p:ext uri="{BB962C8B-B14F-4D97-AF65-F5344CB8AC3E}">
        <p14:creationId xmlns:p14="http://schemas.microsoft.com/office/powerpoint/2010/main" val="37639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Why IBLI? 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1173956"/>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rPr>
              <a:t>Index </a:t>
            </a:r>
            <a:r>
              <a:rPr lang="en-US" sz="2400" b="1" dirty="0">
                <a:latin typeface="+mn-lt"/>
              </a:rPr>
              <a:t>insurance </a:t>
            </a:r>
            <a:r>
              <a:rPr lang="en-US" sz="2400" b="1" dirty="0" smtClean="0">
                <a:latin typeface="+mn-lt"/>
              </a:rPr>
              <a:t>is a variation on traditional insurance:</a:t>
            </a:r>
            <a:endParaRPr lang="en-US" sz="2400" b="1" dirty="0">
              <a:latin typeface="+mn-lt"/>
            </a:endParaRPr>
          </a:p>
          <a:p>
            <a:pPr marL="800100" lvl="1" indent="-342900" eaLnBrk="1" hangingPunct="1">
              <a:spcBef>
                <a:spcPts val="0"/>
              </a:spcBef>
              <a:spcAft>
                <a:spcPts val="600"/>
              </a:spcAft>
              <a:buFontTx/>
              <a:buChar char="-"/>
            </a:pPr>
            <a:r>
              <a:rPr lang="en-US" sz="2400" dirty="0" smtClean="0">
                <a:latin typeface="+mn-lt"/>
              </a:rPr>
              <a:t>Do </a:t>
            </a:r>
            <a:r>
              <a:rPr lang="en-US" sz="2400" i="1" u="sng" dirty="0" smtClean="0">
                <a:latin typeface="+mn-lt"/>
              </a:rPr>
              <a:t>not</a:t>
            </a:r>
            <a:r>
              <a:rPr lang="en-US" sz="2400" dirty="0" smtClean="0">
                <a:latin typeface="+mn-lt"/>
              </a:rPr>
              <a:t> insure individual losses.  </a:t>
            </a:r>
          </a:p>
          <a:p>
            <a:pPr marL="800100" lvl="1" indent="-342900" eaLnBrk="1" hangingPunct="1">
              <a:spcBef>
                <a:spcPts val="0"/>
              </a:spcBef>
              <a:spcAft>
                <a:spcPts val="600"/>
              </a:spcAft>
              <a:buFontTx/>
              <a:buChar char="-"/>
            </a:pPr>
            <a:endParaRPr lang="en-US" sz="2400" dirty="0" smtClean="0">
              <a:latin typeface="+mn-lt"/>
            </a:endParaRPr>
          </a:p>
          <a:p>
            <a:pPr marL="800100" lvl="1" indent="-342900" eaLnBrk="1" hangingPunct="1">
              <a:spcBef>
                <a:spcPts val="0"/>
              </a:spcBef>
              <a:spcAft>
                <a:spcPts val="600"/>
              </a:spcAft>
              <a:buFontTx/>
              <a:buChar char="-"/>
            </a:pPr>
            <a:r>
              <a:rPr lang="en-US" sz="2400" dirty="0" smtClean="0">
                <a:latin typeface="+mn-lt"/>
              </a:rPr>
              <a:t>Instead insure some “index” measure that is strongly correlated with individual losses. </a:t>
            </a:r>
          </a:p>
          <a:p>
            <a:pPr lvl="1" eaLnBrk="1" hangingPunct="1">
              <a:spcBef>
                <a:spcPts val="0"/>
              </a:spcBef>
              <a:spcAft>
                <a:spcPts val="600"/>
              </a:spcAft>
            </a:pPr>
            <a:r>
              <a:rPr lang="en-US" sz="2400" dirty="0" smtClean="0">
                <a:latin typeface="+mn-lt"/>
              </a:rPr>
              <a:t>	(Examples: rainfall, remotely sensed vegetation index, area 	average yield, area average herd mortality loss).  </a:t>
            </a:r>
          </a:p>
          <a:p>
            <a:pPr lvl="1" eaLnBrk="1" hangingPunct="1">
              <a:spcBef>
                <a:spcPts val="0"/>
              </a:spcBef>
              <a:spcAft>
                <a:spcPts val="600"/>
              </a:spcAft>
            </a:pPr>
            <a:endParaRPr lang="en-US" sz="2400" dirty="0" smtClean="0">
              <a:latin typeface="+mn-lt"/>
            </a:endParaRPr>
          </a:p>
          <a:p>
            <a:pPr marL="800100" lvl="1" indent="-342900" eaLnBrk="1" hangingPunct="1">
              <a:spcBef>
                <a:spcPts val="0"/>
              </a:spcBef>
              <a:spcAft>
                <a:spcPts val="600"/>
              </a:spcAft>
              <a:buFontTx/>
              <a:buChar char="-"/>
            </a:pPr>
            <a:r>
              <a:rPr lang="en-US" sz="2400" dirty="0" smtClean="0">
                <a:latin typeface="+mn-lt"/>
              </a:rPr>
              <a:t>Index needs to be:</a:t>
            </a:r>
          </a:p>
          <a:p>
            <a:pPr marL="1257300" lvl="2" indent="-342900">
              <a:spcBef>
                <a:spcPts val="0"/>
              </a:spcBef>
              <a:spcAft>
                <a:spcPts val="600"/>
              </a:spcAft>
              <a:buFontTx/>
              <a:buChar char="-"/>
            </a:pPr>
            <a:r>
              <a:rPr lang="en-US" sz="2400" dirty="0" smtClean="0">
                <a:latin typeface="+mn-lt"/>
              </a:rPr>
              <a:t>objectively verifiable</a:t>
            </a:r>
          </a:p>
          <a:p>
            <a:pPr marL="1257300" lvl="2" indent="-342900">
              <a:spcBef>
                <a:spcPts val="0"/>
              </a:spcBef>
              <a:spcAft>
                <a:spcPts val="600"/>
              </a:spcAft>
              <a:buFontTx/>
              <a:buChar char="-"/>
            </a:pPr>
            <a:r>
              <a:rPr lang="en-US" sz="2400" dirty="0" smtClean="0">
                <a:latin typeface="+mn-lt"/>
              </a:rPr>
              <a:t>available </a:t>
            </a:r>
            <a:r>
              <a:rPr lang="en-US" sz="2400" dirty="0">
                <a:latin typeface="+mn-lt"/>
              </a:rPr>
              <a:t>at low cost in real </a:t>
            </a:r>
            <a:r>
              <a:rPr lang="en-US" sz="2400" dirty="0" smtClean="0">
                <a:latin typeface="+mn-lt"/>
              </a:rPr>
              <a:t>time</a:t>
            </a:r>
          </a:p>
          <a:p>
            <a:pPr marL="1257300" lvl="2" indent="-342900">
              <a:spcBef>
                <a:spcPts val="0"/>
              </a:spcBef>
              <a:spcAft>
                <a:spcPts val="600"/>
              </a:spcAft>
              <a:buFontTx/>
              <a:buChar char="-"/>
            </a:pPr>
            <a:r>
              <a:rPr lang="en-US" sz="2400" dirty="0" smtClean="0">
                <a:latin typeface="+mn-lt"/>
              </a:rPr>
              <a:t>not </a:t>
            </a:r>
            <a:r>
              <a:rPr lang="en-US" sz="2400" dirty="0" err="1">
                <a:latin typeface="+mn-lt"/>
              </a:rPr>
              <a:t>manipulable</a:t>
            </a:r>
            <a:r>
              <a:rPr lang="en-US" sz="2400" dirty="0">
                <a:latin typeface="+mn-lt"/>
              </a:rPr>
              <a:t> by either party to the </a:t>
            </a:r>
            <a:r>
              <a:rPr lang="en-US" sz="2400" dirty="0" smtClean="0">
                <a:latin typeface="+mn-lt"/>
              </a:rPr>
              <a:t>contract</a:t>
            </a:r>
          </a:p>
        </p:txBody>
      </p:sp>
    </p:spTree>
    <p:extLst>
      <p:ext uri="{BB962C8B-B14F-4D97-AF65-F5344CB8AC3E}">
        <p14:creationId xmlns:p14="http://schemas.microsoft.com/office/powerpoint/2010/main" val="22102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Why IBLI? The Potential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smtClean="0">
                <a:latin typeface="+mn-lt"/>
              </a:rPr>
              <a:t>Index </a:t>
            </a:r>
            <a:r>
              <a:rPr lang="en-US" sz="2400" b="1" dirty="0">
                <a:latin typeface="+mn-lt"/>
              </a:rPr>
              <a:t>insurance </a:t>
            </a:r>
            <a:r>
              <a:rPr lang="en-US" sz="2400" b="1" dirty="0" smtClean="0">
                <a:latin typeface="+mn-lt"/>
              </a:rPr>
              <a:t>can obviate the </a:t>
            </a:r>
            <a:r>
              <a:rPr lang="en-US" sz="2400" b="1" dirty="0">
                <a:latin typeface="+mn-lt"/>
              </a:rPr>
              <a:t>problems that make individual insurance unprofitable for small, remote clients:</a:t>
            </a:r>
          </a:p>
          <a:p>
            <a:pPr lvl="1" eaLnBrk="1" hangingPunct="1">
              <a:spcBef>
                <a:spcPts val="0"/>
              </a:spcBef>
              <a:spcAft>
                <a:spcPts val="600"/>
              </a:spcAft>
            </a:pPr>
            <a:r>
              <a:rPr lang="en-US" sz="2400" dirty="0" smtClean="0">
                <a:latin typeface="+mn-lt"/>
              </a:rPr>
              <a:t>- No </a:t>
            </a:r>
            <a:r>
              <a:rPr lang="en-US" sz="2400" dirty="0">
                <a:latin typeface="+mn-lt"/>
              </a:rPr>
              <a:t>transactions costs of measuring individual losses</a:t>
            </a:r>
          </a:p>
          <a:p>
            <a:pPr lvl="1" eaLnBrk="1" hangingPunct="1">
              <a:spcBef>
                <a:spcPts val="0"/>
              </a:spcBef>
              <a:spcAft>
                <a:spcPts val="600"/>
              </a:spcAft>
            </a:pPr>
            <a:r>
              <a:rPr lang="en-US" sz="2400" dirty="0" smtClean="0">
                <a:latin typeface="+mn-lt"/>
              </a:rPr>
              <a:t>- Preserves </a:t>
            </a:r>
            <a:r>
              <a:rPr lang="en-US" sz="2400" dirty="0">
                <a:latin typeface="+mn-lt"/>
              </a:rPr>
              <a:t>effort incentives (no moral hazard) as no single individual can influence </a:t>
            </a:r>
            <a:r>
              <a:rPr lang="en-US" sz="2400" dirty="0" smtClean="0">
                <a:latin typeface="+mn-lt"/>
              </a:rPr>
              <a:t>index</a:t>
            </a:r>
            <a:endParaRPr lang="en-US" sz="2400" dirty="0">
              <a:latin typeface="+mn-lt"/>
            </a:endParaRPr>
          </a:p>
          <a:p>
            <a:pPr lvl="1" eaLnBrk="1" hangingPunct="1">
              <a:spcBef>
                <a:spcPts val="0"/>
              </a:spcBef>
              <a:spcAft>
                <a:spcPts val="600"/>
              </a:spcAft>
            </a:pPr>
            <a:r>
              <a:rPr lang="en-US" sz="2400" dirty="0" smtClean="0">
                <a:latin typeface="+mn-lt"/>
              </a:rPr>
              <a:t>- Adverse </a:t>
            </a:r>
            <a:r>
              <a:rPr lang="en-US" sz="2400" dirty="0">
                <a:latin typeface="+mn-lt"/>
              </a:rPr>
              <a:t>selection </a:t>
            </a:r>
            <a:r>
              <a:rPr lang="en-US" sz="2400" dirty="0" smtClean="0">
                <a:latin typeface="+mn-lt"/>
              </a:rPr>
              <a:t>reduced as </a:t>
            </a:r>
            <a:r>
              <a:rPr lang="en-US" sz="2400" dirty="0">
                <a:latin typeface="+mn-lt"/>
              </a:rPr>
              <a:t>payouts do not depend on the riskiness of those who buy the insurance</a:t>
            </a:r>
          </a:p>
          <a:p>
            <a:pPr eaLnBrk="1" hangingPunct="1">
              <a:spcBef>
                <a:spcPts val="600"/>
              </a:spcBef>
              <a:spcAft>
                <a:spcPts val="600"/>
              </a:spcAft>
            </a:pPr>
            <a:r>
              <a:rPr lang="en-US" sz="2400" b="1" dirty="0">
                <a:latin typeface="+mn-lt"/>
              </a:rPr>
              <a:t>Index insurance can, in principle, be used to create </a:t>
            </a:r>
            <a:r>
              <a:rPr lang="en-US" sz="2400" b="1" dirty="0" smtClean="0">
                <a:latin typeface="+mn-lt"/>
              </a:rPr>
              <a:t>a timely, financially sustainable, self-targeting safety </a:t>
            </a:r>
            <a:r>
              <a:rPr lang="en-US" sz="2400" b="1" dirty="0">
                <a:latin typeface="+mn-lt"/>
              </a:rPr>
              <a:t>net to </a:t>
            </a:r>
            <a:r>
              <a:rPr lang="en-US" sz="2400" b="1" dirty="0" smtClean="0">
                <a:latin typeface="+mn-lt"/>
              </a:rPr>
              <a:t>protect pastoralists against catastrophic drought shocks. </a:t>
            </a:r>
          </a:p>
          <a:p>
            <a:pPr eaLnBrk="1" hangingPunct="1">
              <a:spcBef>
                <a:spcPts val="1200"/>
              </a:spcBef>
              <a:spcAft>
                <a:spcPts val="600"/>
              </a:spcAft>
            </a:pPr>
            <a:r>
              <a:rPr lang="en-US" sz="2400" b="1" dirty="0" smtClean="0">
                <a:latin typeface="+mn-lt"/>
              </a:rPr>
              <a:t>Could also accelerate herd recovery, altering herd dynamics and averting system collapse if drought frequency increases. Perhaps crowd in value-adding investments, too!</a:t>
            </a:r>
            <a:endParaRPr lang="en-US" sz="2400" b="1" dirty="0"/>
          </a:p>
        </p:txBody>
      </p:sp>
    </p:spTree>
    <p:extLst>
      <p:ext uri="{BB962C8B-B14F-4D97-AF65-F5344CB8AC3E}">
        <p14:creationId xmlns:p14="http://schemas.microsoft.com/office/powerpoint/2010/main" val="1953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How IBLI? Major Challenges of Index Insurance</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457200" y="1066800"/>
            <a:ext cx="8382000" cy="4495800"/>
          </a:xfrm>
          <a:prstGeom prst="rect">
            <a:avLst/>
          </a:prstGeom>
          <a:noFill/>
          <a:ln w="9525">
            <a:noFill/>
            <a:miter lim="800000"/>
            <a:headEnd/>
            <a:tailEnd/>
          </a:ln>
        </p:spPr>
        <p:txBody>
          <a:bodyPr lIns="91429" tIns="45714" rIns="91429" bIns="45714"/>
          <a:lstStyle/>
          <a:p>
            <a:pPr marL="457200" indent="-514350">
              <a:spcBef>
                <a:spcPts val="600"/>
              </a:spcBef>
              <a:spcAft>
                <a:spcPts val="1200"/>
              </a:spcAft>
              <a:buFont typeface="Times New Roman" pitchFamily="18" charset="0"/>
              <a:buAutoNum type="arabicPeriod"/>
            </a:pPr>
            <a:r>
              <a:rPr lang="en-US" sz="2400" b="1" u="sng" dirty="0" smtClean="0">
                <a:latin typeface="+mn-lt"/>
              </a:rPr>
              <a:t>High quality data </a:t>
            </a:r>
            <a:r>
              <a:rPr lang="en-US" sz="2400" dirty="0" smtClean="0">
                <a:latin typeface="+mn-lt"/>
              </a:rPr>
              <a:t>(reliable, timely, non-</a:t>
            </a:r>
            <a:r>
              <a:rPr lang="en-US" sz="2400" dirty="0" err="1" smtClean="0">
                <a:latin typeface="+mn-lt"/>
              </a:rPr>
              <a:t>manipulable</a:t>
            </a:r>
            <a:r>
              <a:rPr lang="en-US" sz="2400" dirty="0" smtClean="0">
                <a:latin typeface="+mn-lt"/>
              </a:rPr>
              <a:t>, long-term) to design/price product and to determine payouts</a:t>
            </a:r>
          </a:p>
          <a:p>
            <a:pPr marL="457200" indent="-514350">
              <a:spcBef>
                <a:spcPts val="600"/>
              </a:spcBef>
              <a:spcAft>
                <a:spcPts val="1200"/>
              </a:spcAft>
              <a:buFont typeface="Times New Roman" pitchFamily="18" charset="0"/>
              <a:buAutoNum type="arabicPeriod"/>
            </a:pPr>
            <a:r>
              <a:rPr lang="en-US" sz="2400" b="1" u="sng" dirty="0" smtClean="0">
                <a:latin typeface="+mn-lt"/>
              </a:rPr>
              <a:t>Minimize uncovered basis risk </a:t>
            </a:r>
            <a:r>
              <a:rPr lang="en-US" sz="2400" dirty="0" smtClean="0">
                <a:latin typeface="+mn-lt"/>
              </a:rPr>
              <a:t>through product design. Is it insurance or a lottery ticket? All turns on basis risk!!!</a:t>
            </a:r>
          </a:p>
          <a:p>
            <a:pPr marL="457200" indent="-514350">
              <a:spcBef>
                <a:spcPts val="600"/>
              </a:spcBef>
              <a:spcAft>
                <a:spcPts val="1200"/>
              </a:spcAft>
              <a:buFont typeface="Times New Roman" pitchFamily="18" charset="0"/>
              <a:buAutoNum type="arabicPeriod"/>
            </a:pPr>
            <a:r>
              <a:rPr lang="en-US" sz="2400" b="1" u="sng" dirty="0" smtClean="0">
                <a:latin typeface="+mn-lt"/>
              </a:rPr>
              <a:t>Innovation incentives </a:t>
            </a:r>
            <a:r>
              <a:rPr lang="en-US" sz="2400" dirty="0" smtClean="0">
                <a:latin typeface="+mn-lt"/>
              </a:rPr>
              <a:t>for insurers/reinsurers to design and market a new product and global market to support it</a:t>
            </a:r>
          </a:p>
          <a:p>
            <a:pPr marL="457200" indent="-514350">
              <a:spcBef>
                <a:spcPts val="600"/>
              </a:spcBef>
              <a:spcAft>
                <a:spcPts val="1200"/>
              </a:spcAft>
              <a:buFont typeface="Times New Roman" pitchFamily="18" charset="0"/>
              <a:buAutoNum type="arabicPeriod"/>
            </a:pPr>
            <a:r>
              <a:rPr lang="en-US" sz="2400" b="1" u="sng" dirty="0" smtClean="0">
                <a:latin typeface="+mn-lt"/>
              </a:rPr>
              <a:t>Establish informed effective demand</a:t>
            </a:r>
            <a:r>
              <a:rPr lang="en-US" sz="2400" dirty="0" smtClean="0">
                <a:latin typeface="+mn-lt"/>
              </a:rPr>
              <a:t>, especially among a clientele with little experience with any insurance, much less a complex index-based insurance product</a:t>
            </a:r>
          </a:p>
          <a:p>
            <a:pPr marL="457200" indent="-514350">
              <a:spcBef>
                <a:spcPts val="600"/>
              </a:spcBef>
              <a:spcAft>
                <a:spcPts val="1200"/>
              </a:spcAft>
              <a:buFont typeface="Times New Roman" pitchFamily="18" charset="0"/>
              <a:buAutoNum type="arabicPeriod"/>
            </a:pPr>
            <a:r>
              <a:rPr lang="en-US" sz="2400" b="1" u="sng" dirty="0" smtClean="0">
                <a:latin typeface="+mn-lt"/>
              </a:rPr>
              <a:t>Low cost delivery mechanism </a:t>
            </a:r>
            <a:r>
              <a:rPr lang="en-US" sz="2400" dirty="0" smtClean="0">
                <a:latin typeface="+mn-lt"/>
              </a:rPr>
              <a:t>for making insurance available for numerous small and medium scale producers </a:t>
            </a:r>
            <a:endParaRPr lang="en-US" sz="2400" dirty="0">
              <a:latin typeface="+mn-lt"/>
            </a:endParaRPr>
          </a:p>
        </p:txBody>
      </p:sp>
    </p:spTree>
    <p:extLst>
      <p:ext uri="{BB962C8B-B14F-4D97-AF65-F5344CB8AC3E}">
        <p14:creationId xmlns:p14="http://schemas.microsoft.com/office/powerpoint/2010/main" val="10540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smtClean="0">
                <a:solidFill>
                  <a:schemeClr val="bg1"/>
                </a:solidFill>
              </a:rPr>
              <a:t>(Jensen, Barrett &amp;2014)</a:t>
            </a:r>
            <a:endParaRPr lang="en-US" b="1" i="1" dirty="0" smtClean="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a:t>
            </a:r>
            <a:r>
              <a:rPr lang="en-US" sz="2800" b="1" dirty="0" smtClean="0">
                <a:solidFill>
                  <a:schemeClr val="bg1"/>
                </a:solidFill>
              </a:rPr>
              <a:t>How IBLI? Original Product Design</a:t>
            </a:r>
            <a:endParaRPr lang="en-US" sz="2800" b="1" i="1" dirty="0">
              <a:solidFill>
                <a:schemeClr val="bg1"/>
              </a:solidFill>
              <a:latin typeface="Calibri"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228600" y="1037570"/>
                <a:ext cx="8686800" cy="2694584"/>
              </a:xfrm>
              <a:prstGeom prst="rect">
                <a:avLst/>
              </a:prstGeom>
              <a:noFill/>
            </p:spPr>
            <p:txBody>
              <a:bodyPr wrap="square" tIns="91440" bIns="91440" rtlCol="0">
                <a:spAutoFit/>
              </a:bodyPr>
              <a:lstStyle/>
              <a:p>
                <a:r>
                  <a:rPr lang="en-US" sz="2000" b="1" dirty="0" smtClean="0">
                    <a:latin typeface="+mn-lt"/>
                  </a:rPr>
                  <a:t>The signal: </a:t>
                </a:r>
                <a:r>
                  <a:rPr lang="en-US" sz="2000" dirty="0" smtClean="0">
                    <a:latin typeface="+mn-lt"/>
                  </a:rPr>
                  <a:t>Normalized Difference Vegetation Index (NDVI) collected by satellite</a:t>
                </a:r>
              </a:p>
              <a:p>
                <a:pPr marL="285750" indent="-285750">
                  <a:buFont typeface="Arial" panose="020B0604020202020204" pitchFamily="34" charset="0"/>
                  <a:buChar char="•"/>
                </a:pPr>
                <a:endParaRPr lang="en-US" sz="2000" dirty="0" smtClean="0">
                  <a:latin typeface="+mn-lt"/>
                </a:endParaRPr>
              </a:p>
              <a:p>
                <a:r>
                  <a:rPr lang="en-US" sz="2000" b="1" dirty="0" smtClean="0">
                    <a:latin typeface="+mn-lt"/>
                  </a:rPr>
                  <a:t>Original response function: </a:t>
                </a:r>
                <a:r>
                  <a:rPr lang="en-US" sz="2000" dirty="0" smtClean="0">
                    <a:latin typeface="+mn-lt"/>
                  </a:rPr>
                  <a:t>regress historic livestock mortality onto transforms of historic cumulative standardized NDVI (</a:t>
                </a:r>
                <a:r>
                  <a:rPr lang="en-US" sz="2000" i="1" dirty="0" err="1" smtClean="0">
                    <a:latin typeface="+mn-lt"/>
                  </a:rPr>
                  <a:t>Czndvi</a:t>
                </a:r>
                <a:r>
                  <a:rPr lang="en-US" sz="2000" dirty="0" smtClean="0">
                    <a:latin typeface="+mn-lt"/>
                  </a:rPr>
                  <a:t>) data. Original index was predicted livestock mortality. Now, just use NDVI.</a:t>
                </a:r>
              </a:p>
              <a:p>
                <a:pPr marL="285750" indent="-285750">
                  <a:buFont typeface="Arial" panose="020B0604020202020204" pitchFamily="34" charset="0"/>
                  <a:buChar char="•"/>
                </a:pPr>
                <a:endParaRPr lang="en-US" sz="2000" dirty="0" smtClean="0">
                  <a:latin typeface="+mn-lt"/>
                </a:endParaRPr>
              </a:p>
              <a:p>
                <a:r>
                  <a:rPr lang="en-US" sz="2000" b="1" dirty="0" smtClean="0">
                    <a:latin typeface="+mn-lt"/>
                  </a:rPr>
                  <a:t>Indemnity payments: </a:t>
                </a:r>
                <a:r>
                  <a:rPr lang="en-US" sz="2000" dirty="0" smtClean="0">
                    <a:latin typeface="+mn-lt"/>
                  </a:rPr>
                  <a:t>In Kenya, originally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𝐿𝑀</m:t>
                        </m:r>
                      </m:e>
                    </m:acc>
                    <m:r>
                      <a:rPr lang="en-US" sz="2000" i="1" dirty="0">
                        <a:latin typeface="Cambria Math" panose="02040503050406030204" pitchFamily="18" charset="0"/>
                      </a:rPr>
                      <m:t> </m:t>
                    </m:r>
                  </m:oMath>
                </a14:m>
                <a:r>
                  <a:rPr lang="en-US" sz="2000" dirty="0" smtClean="0">
                    <a:latin typeface="+mn-lt"/>
                  </a:rPr>
                  <a:t>&gt;15% according to:</a:t>
                </a:r>
              </a:p>
              <a:p>
                <a:pPr algn="ctr"/>
                <a:r>
                  <a:rPr lang="en-US" sz="2000" dirty="0" smtClean="0">
                    <a:latin typeface="+mn-lt"/>
                  </a:rPr>
                  <a:t> </a:t>
                </a:r>
                <a14:m>
                  <m:oMath xmlns:m="http://schemas.openxmlformats.org/officeDocument/2006/math">
                    <m:r>
                      <a:rPr lang="en-US" sz="2000" i="1">
                        <a:latin typeface="Cambria Math"/>
                      </a:rPr>
                      <m:t>𝑚𝑎𝑥</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𝑖𝑛𝑑𝑒𝑥</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𝐿</m:t>
                                </m:r>
                              </m:e>
                            </m:acc>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)−0.15, 0 </m:t>
                        </m:r>
                      </m:e>
                    </m:d>
                    <m:r>
                      <a:rPr lang="en-US" sz="2000" b="0" i="1" smtClean="0">
                        <a:latin typeface="Cambria Math"/>
                      </a:rPr>
                      <m:t>∗</m:t>
                    </m:r>
                    <m:r>
                      <a:rPr lang="en-US" sz="2000" b="0" i="1" smtClean="0">
                        <a:latin typeface="Cambria Math"/>
                      </a:rPr>
                      <m:t>𝑣𝑎𝑙𝑢𝑒</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𝑙𝑖𝑣𝑒𝑠𝑡𝑜𝑐𝑘</m:t>
                    </m:r>
                    <m:r>
                      <a:rPr lang="en-US" sz="2000" b="0" i="1" smtClean="0">
                        <a:latin typeface="Cambria Math"/>
                      </a:rPr>
                      <m:t> </m:t>
                    </m:r>
                    <m:r>
                      <a:rPr lang="en-US" sz="2000" b="0" i="1" smtClean="0">
                        <a:latin typeface="Cambria Math"/>
                      </a:rPr>
                      <m:t>𝑖𝑛𝑠𝑢𝑟𝑒𝑑</m:t>
                    </m:r>
                  </m:oMath>
                </a14:m>
                <a:endParaRPr lang="en-US" sz="2000" dirty="0" smtClean="0">
                  <a:latin typeface="+mn-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8600" y="1037570"/>
                <a:ext cx="8686800" cy="2694584"/>
              </a:xfrm>
              <a:prstGeom prst="rect">
                <a:avLst/>
              </a:prstGeom>
              <a:blipFill>
                <a:blip r:embed="rId3"/>
                <a:stretch>
                  <a:fillRect l="-772" r="-351"/>
                </a:stretch>
              </a:blipFill>
            </p:spPr>
            <p:txBody>
              <a:bodyPr/>
              <a:lstStyle/>
              <a:p>
                <a:r>
                  <a:rPr lang="en-US">
                    <a:noFill/>
                  </a:rPr>
                  <a:t> </a:t>
                </a:r>
              </a:p>
            </p:txBody>
          </p:sp>
        </mc:Fallback>
      </mc:AlternateContent>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9775" y="3936272"/>
            <a:ext cx="4671825" cy="2764432"/>
          </a:xfrm>
          <a:prstGeom prst="rect">
            <a:avLst/>
          </a:prstGeom>
          <a:solidFill>
            <a:schemeClr val="bg1"/>
          </a:solidFill>
          <a:extLst/>
        </p:spPr>
      </p:pic>
      <p:sp>
        <p:nvSpPr>
          <p:cNvPr id="17" name="Rectangle 16"/>
          <p:cNvSpPr/>
          <p:nvPr/>
        </p:nvSpPr>
        <p:spPr>
          <a:xfrm>
            <a:off x="198904" y="4381536"/>
            <a:ext cx="4139921" cy="1708160"/>
          </a:xfrm>
          <a:prstGeom prst="rect">
            <a:avLst/>
          </a:prstGeom>
        </p:spPr>
        <p:txBody>
          <a:bodyPr wrap="square">
            <a:spAutoFit/>
          </a:bodyPr>
          <a:lstStyle/>
          <a:p>
            <a:pPr>
              <a:spcAft>
                <a:spcPts val="600"/>
              </a:spcAft>
            </a:pPr>
            <a:r>
              <a:rPr lang="en-US" sz="2000" b="1" dirty="0" smtClean="0">
                <a:latin typeface="Calibri" panose="020F0502020204030204" pitchFamily="34" charset="0"/>
                <a:ea typeface="SimSun" panose="02010600030101010101" pitchFamily="2" charset="-122"/>
                <a:cs typeface="Arial" panose="020B0604020202020204" pitchFamily="34" charset="0"/>
              </a:rPr>
              <a:t>Temporal </a:t>
            </a:r>
            <a:r>
              <a:rPr lang="en-US" sz="2000" b="1" dirty="0">
                <a:latin typeface="Calibri" panose="020F0502020204030204" pitchFamily="34" charset="0"/>
                <a:ea typeface="SimSun" panose="02010600030101010101" pitchFamily="2" charset="-122"/>
                <a:cs typeface="Arial" panose="020B0604020202020204" pitchFamily="34" charset="0"/>
              </a:rPr>
              <a:t>Structure of IBLI </a:t>
            </a:r>
            <a:r>
              <a:rPr lang="en-US" sz="2000" b="1" dirty="0" smtClean="0">
                <a:latin typeface="Calibri" panose="020F0502020204030204" pitchFamily="34" charset="0"/>
                <a:ea typeface="SimSun" panose="02010600030101010101" pitchFamily="2" charset="-122"/>
                <a:cs typeface="Arial" panose="020B0604020202020204" pitchFamily="34" charset="0"/>
              </a:rPr>
              <a:t>contract:</a:t>
            </a:r>
          </a:p>
          <a:p>
            <a:pPr>
              <a:spcAft>
                <a:spcPts val="0"/>
              </a:spcAft>
            </a:pPr>
            <a:r>
              <a:rPr lang="en-US" sz="2000" dirty="0" smtClean="0">
                <a:latin typeface="Calibri" panose="020F0502020204030204" pitchFamily="34" charset="0"/>
                <a:ea typeface="SimSun" panose="02010600030101010101" pitchFamily="2" charset="-122"/>
                <a:cs typeface="Arial" panose="020B0604020202020204" pitchFamily="34" charset="0"/>
              </a:rPr>
              <a:t>12 month contract sold during 2-month sales </a:t>
            </a:r>
            <a:r>
              <a:rPr lang="en-US" sz="2000" dirty="0" smtClean="0">
                <a:effectLst/>
                <a:latin typeface="Calibri" panose="020F0502020204030204" pitchFamily="34" charset="0"/>
                <a:ea typeface="SimSun" panose="02010600030101010101" pitchFamily="2" charset="-122"/>
                <a:cs typeface="Arial" panose="020B0604020202020204" pitchFamily="34" charset="0"/>
              </a:rPr>
              <a:t>windows just prior to usual start of seasonal rains. Payouts March 1 and/or October 1.</a:t>
            </a:r>
            <a:endParaRPr lang="en-US" sz="2000" dirty="0">
              <a:effectLst/>
              <a:latin typeface="Calibri" panose="020F0502020204030204" pitchFamily="34" charset="0"/>
              <a:ea typeface="SimSun" panose="02010600030101010101" pitchFamily="2" charset="-122"/>
              <a:cs typeface="Arial" panose="020B0604020202020204" pitchFamily="34" charset="0"/>
            </a:endParaRPr>
          </a:p>
        </p:txBody>
      </p:sp>
      <p:sp>
        <p:nvSpPr>
          <p:cNvPr id="10" name="TextBox 9"/>
          <p:cNvSpPr txBox="1"/>
          <p:nvPr/>
        </p:nvSpPr>
        <p:spPr>
          <a:xfrm>
            <a:off x="264412" y="6324600"/>
            <a:ext cx="2743200" cy="307777"/>
          </a:xfrm>
          <a:prstGeom prst="rect">
            <a:avLst/>
          </a:prstGeom>
          <a:noFill/>
        </p:spPr>
        <p:txBody>
          <a:bodyPr wrap="square" rtlCol="0">
            <a:spAutoFit/>
          </a:bodyPr>
          <a:lstStyle/>
          <a:p>
            <a:r>
              <a:rPr lang="en-US" sz="1400" dirty="0" smtClean="0">
                <a:latin typeface="+mn-lt"/>
              </a:rPr>
              <a:t>Details in </a:t>
            </a:r>
            <a:r>
              <a:rPr lang="en-US" sz="1400" dirty="0" err="1" smtClean="0">
                <a:latin typeface="+mn-lt"/>
              </a:rPr>
              <a:t>Chantarat</a:t>
            </a:r>
            <a:r>
              <a:rPr lang="en-US" sz="1400" dirty="0" smtClean="0">
                <a:latin typeface="+mn-lt"/>
              </a:rPr>
              <a:t> et al. </a:t>
            </a:r>
            <a:r>
              <a:rPr lang="en-US" sz="1400" i="1" dirty="0" smtClean="0">
                <a:latin typeface="+mn-lt"/>
              </a:rPr>
              <a:t>JRI</a:t>
            </a:r>
            <a:r>
              <a:rPr lang="en-US" sz="1400" dirty="0" smtClean="0">
                <a:latin typeface="+mn-lt"/>
              </a:rPr>
              <a:t> 2013</a:t>
            </a:r>
            <a:endParaRPr lang="en-US" sz="1400" dirty="0">
              <a:latin typeface="+mn-lt"/>
            </a:endParaRPr>
          </a:p>
        </p:txBody>
      </p:sp>
    </p:spTree>
    <p:extLst>
      <p:ext uri="{BB962C8B-B14F-4D97-AF65-F5344CB8AC3E}">
        <p14:creationId xmlns:p14="http://schemas.microsoft.com/office/powerpoint/2010/main" val="29385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2025</TotalTime>
  <Words>1836</Words>
  <Application>Microsoft Office PowerPoint</Application>
  <PresentationFormat>On-screen Show (4:3)</PresentationFormat>
  <Paragraphs>181</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SimSun</vt:lpstr>
      <vt:lpstr>SimSun</vt:lpstr>
      <vt:lpstr>Arial</vt:lpstr>
      <vt:lpstr>Calibri</vt:lpstr>
      <vt:lpstr>Cambria Math</vt:lpstr>
      <vt:lpstr>Times New Roman</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IBLI Performance Paper</dc:title>
  <dc:creator>Pin Chantarat</dc:creator>
  <cp:lastModifiedBy>Barrett, Chris</cp:lastModifiedBy>
  <cp:revision>141</cp:revision>
  <dcterms:created xsi:type="dcterms:W3CDTF">2009-03-02T19:09:48Z</dcterms:created>
  <dcterms:modified xsi:type="dcterms:W3CDTF">2019-07-15T22:15:35Z</dcterms:modified>
</cp:coreProperties>
</file>